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Canva Sans" panose="020B0604020202020204" charset="0"/>
      <p:regular r:id="rId20"/>
    </p:embeddedFont>
    <p:embeddedFont>
      <p:font typeface="ITC Benguiat" panose="020B0604020202020204" charset="0"/>
      <p:regular r:id="rId21"/>
    </p:embeddedFont>
    <p:embeddedFont>
      <p:font typeface="Lato Bold" panose="020B0604020202020204" charset="0"/>
      <p:regular r:id="rId22"/>
    </p:embeddedFont>
    <p:embeddedFont>
      <p:font typeface="League Spartan" panose="020B0604020202020204" charset="0"/>
      <p:regular r:id="rId23"/>
    </p:embeddedFont>
    <p:embeddedFont>
      <p:font typeface="Poppins" panose="00000500000000000000" pitchFamily="2" charset="0"/>
      <p:regular r:id="rId24"/>
      <p:bold r:id="rId25"/>
      <p:italic r:id="rId26"/>
      <p:boldItalic r:id="rId27"/>
    </p:embeddedFont>
    <p:embeddedFont>
      <p:font typeface="Poppins Bold" panose="00000800000000000000" charset="0"/>
      <p:regular r:id="rId28"/>
    </p:embeddedFont>
    <p:embeddedFont>
      <p:font typeface="Prompt Bold" panose="020B0604020202020204" charset="-34"/>
      <p:regular r:id="rId29"/>
    </p:embeddedFont>
    <p:embeddedFont>
      <p:font typeface="Prompt Light" panose="00000400000000000000" pitchFamily="2" charset="-34"/>
      <p:regular r:id="rId30"/>
      <p:italic r:id="rId31"/>
    </p:embeddedFont>
    <p:embeddedFont>
      <p:font typeface="Prompt Semi-Bold" panose="020B0604020202020204" charset="-34"/>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8" d="100"/>
          <a:sy n="68" d="100"/>
        </p:scale>
        <p:origin x="89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4.sv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1000"/>
            </a:blip>
            <a:stretch>
              <a:fillRect l="-20312" r="-20312"/>
            </a:stretch>
          </a:blipFill>
        </p:spPr>
        <p:txBody>
          <a:bodyPr/>
          <a:lstStyle/>
          <a:p>
            <a:endParaRPr lang="en-US"/>
          </a:p>
        </p:txBody>
      </p:sp>
      <p:grpSp>
        <p:nvGrpSpPr>
          <p:cNvPr id="3" name="Group 3"/>
          <p:cNvGrpSpPr/>
          <p:nvPr/>
        </p:nvGrpSpPr>
        <p:grpSpPr>
          <a:xfrm>
            <a:off x="0" y="0"/>
            <a:ext cx="3086100" cy="10287000"/>
            <a:chOff x="0" y="0"/>
            <a:chExt cx="812800" cy="2709333"/>
          </a:xfrm>
        </p:grpSpPr>
        <p:sp>
          <p:nvSpPr>
            <p:cNvPr id="4" name="Freeform 4"/>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2E3191"/>
            </a:solidFill>
          </p:spPr>
          <p:txBody>
            <a:bodyPr/>
            <a:lstStyle/>
            <a:p>
              <a:endParaRPr lang="en-US"/>
            </a:p>
          </p:txBody>
        </p:sp>
        <p:sp>
          <p:nvSpPr>
            <p:cNvPr id="5" name="TextBox 5"/>
            <p:cNvSpPr txBox="1"/>
            <p:nvPr/>
          </p:nvSpPr>
          <p:spPr>
            <a:xfrm>
              <a:off x="0" y="-47625"/>
              <a:ext cx="812800"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3648322" y="2068643"/>
            <a:ext cx="10991397" cy="1627688"/>
          </a:xfrm>
          <a:prstGeom prst="rect">
            <a:avLst/>
          </a:prstGeom>
        </p:spPr>
        <p:txBody>
          <a:bodyPr lIns="0" tIns="0" rIns="0" bIns="0" rtlCol="0" anchor="t">
            <a:spAutoFit/>
          </a:bodyPr>
          <a:lstStyle/>
          <a:p>
            <a:pPr>
              <a:lnSpc>
                <a:spcPts val="13343"/>
              </a:lnSpc>
              <a:spcBef>
                <a:spcPct val="0"/>
              </a:spcBef>
            </a:pPr>
            <a:r>
              <a:rPr lang="en-US" sz="9530">
                <a:solidFill>
                  <a:srgbClr val="2E3191"/>
                </a:solidFill>
                <a:latin typeface="League Spartan"/>
              </a:rPr>
              <a:t>BRAND MANUAL</a:t>
            </a:r>
          </a:p>
        </p:txBody>
      </p:sp>
      <p:sp>
        <p:nvSpPr>
          <p:cNvPr id="7" name="AutoShape 7"/>
          <p:cNvSpPr/>
          <p:nvPr/>
        </p:nvSpPr>
        <p:spPr>
          <a:xfrm flipV="1">
            <a:off x="3648322" y="3715381"/>
            <a:ext cx="9687995" cy="20505"/>
          </a:xfrm>
          <a:prstGeom prst="line">
            <a:avLst/>
          </a:prstGeom>
          <a:ln w="38100" cap="flat">
            <a:solidFill>
              <a:srgbClr val="000000"/>
            </a:solidFill>
            <a:prstDash val="solid"/>
            <a:headEnd type="none" w="sm" len="sm"/>
            <a:tailEnd type="none" w="sm" len="sm"/>
          </a:ln>
        </p:spPr>
        <p:txBody>
          <a:bodyPr/>
          <a:lstStyle/>
          <a:p>
            <a:endParaRPr lang="en-US"/>
          </a:p>
        </p:txBody>
      </p:sp>
      <p:sp>
        <p:nvSpPr>
          <p:cNvPr id="8" name="Freeform 8"/>
          <p:cNvSpPr/>
          <p:nvPr/>
        </p:nvSpPr>
        <p:spPr>
          <a:xfrm>
            <a:off x="698461" y="448701"/>
            <a:ext cx="1689177" cy="703824"/>
          </a:xfrm>
          <a:custGeom>
            <a:avLst/>
            <a:gdLst/>
            <a:ahLst/>
            <a:cxnLst/>
            <a:rect l="l" t="t" r="r" b="b"/>
            <a:pathLst>
              <a:path w="1689177" h="703824">
                <a:moveTo>
                  <a:pt x="0" y="0"/>
                </a:moveTo>
                <a:lnTo>
                  <a:pt x="1689178" y="0"/>
                </a:lnTo>
                <a:lnTo>
                  <a:pt x="1689178" y="703824"/>
                </a:lnTo>
                <a:lnTo>
                  <a:pt x="0" y="703824"/>
                </a:lnTo>
                <a:lnTo>
                  <a:pt x="0" y="0"/>
                </a:lnTo>
                <a:close/>
              </a:path>
            </a:pathLst>
          </a:custGeom>
          <a:blipFill>
            <a:blip r:embed="rId3"/>
            <a:stretch>
              <a:fillRect/>
            </a:stretch>
          </a:blipFill>
        </p:spPr>
        <p:txBody>
          <a:bodyPr/>
          <a:lstStyle/>
          <a:p>
            <a:endParaRPr lang="en-US"/>
          </a:p>
        </p:txBody>
      </p:sp>
      <p:sp>
        <p:nvSpPr>
          <p:cNvPr id="9" name="Freeform 9"/>
          <p:cNvSpPr/>
          <p:nvPr/>
        </p:nvSpPr>
        <p:spPr>
          <a:xfrm>
            <a:off x="3648281" y="676788"/>
            <a:ext cx="4064380" cy="1572830"/>
          </a:xfrm>
          <a:custGeom>
            <a:avLst/>
            <a:gdLst/>
            <a:ahLst/>
            <a:cxnLst/>
            <a:rect l="l" t="t" r="r" b="b"/>
            <a:pathLst>
              <a:path w="4064380" h="1572830">
                <a:moveTo>
                  <a:pt x="0" y="0"/>
                </a:moveTo>
                <a:lnTo>
                  <a:pt x="4064380" y="0"/>
                </a:lnTo>
                <a:lnTo>
                  <a:pt x="4064380" y="1572830"/>
                </a:lnTo>
                <a:lnTo>
                  <a:pt x="0" y="1572830"/>
                </a:lnTo>
                <a:lnTo>
                  <a:pt x="0" y="0"/>
                </a:lnTo>
                <a:close/>
              </a:path>
            </a:pathLst>
          </a:custGeom>
          <a:blipFill>
            <a:blip r:embed="rId4"/>
            <a:stretch>
              <a:fillRect/>
            </a:stretch>
          </a:blipFill>
        </p:spPr>
        <p:txBody>
          <a:bodyPr/>
          <a:lstStyle/>
          <a:p>
            <a:endParaRPr lang="en-US"/>
          </a:p>
        </p:txBody>
      </p:sp>
      <p:sp>
        <p:nvSpPr>
          <p:cNvPr id="10" name="Freeform 10"/>
          <p:cNvSpPr/>
          <p:nvPr/>
        </p:nvSpPr>
        <p:spPr>
          <a:xfrm>
            <a:off x="10093170" y="3352339"/>
            <a:ext cx="2540657" cy="3593415"/>
          </a:xfrm>
          <a:custGeom>
            <a:avLst/>
            <a:gdLst/>
            <a:ahLst/>
            <a:cxnLst/>
            <a:rect l="l" t="t" r="r" b="b"/>
            <a:pathLst>
              <a:path w="2540657" h="3593415">
                <a:moveTo>
                  <a:pt x="0" y="0"/>
                </a:moveTo>
                <a:lnTo>
                  <a:pt x="2540656" y="0"/>
                </a:lnTo>
                <a:lnTo>
                  <a:pt x="2540656" y="3593414"/>
                </a:lnTo>
                <a:lnTo>
                  <a:pt x="0" y="3593414"/>
                </a:lnTo>
                <a:lnTo>
                  <a:pt x="0" y="0"/>
                </a:lnTo>
                <a:close/>
              </a:path>
            </a:pathLst>
          </a:custGeom>
          <a:blipFill>
            <a:blip r:embed="rId5"/>
            <a:stretch>
              <a:fillRect/>
            </a:stretch>
          </a:blipFill>
        </p:spPr>
        <p:txBody>
          <a:bodyPr/>
          <a:lstStyle/>
          <a:p>
            <a:endParaRPr lang="en-US"/>
          </a:p>
        </p:txBody>
      </p:sp>
      <p:sp>
        <p:nvSpPr>
          <p:cNvPr id="11" name="Freeform 11"/>
          <p:cNvSpPr/>
          <p:nvPr/>
        </p:nvSpPr>
        <p:spPr>
          <a:xfrm>
            <a:off x="3648281" y="4770139"/>
            <a:ext cx="6078979" cy="1464369"/>
          </a:xfrm>
          <a:custGeom>
            <a:avLst/>
            <a:gdLst/>
            <a:ahLst/>
            <a:cxnLst/>
            <a:rect l="l" t="t" r="r" b="b"/>
            <a:pathLst>
              <a:path w="6078979" h="1464369">
                <a:moveTo>
                  <a:pt x="0" y="0"/>
                </a:moveTo>
                <a:lnTo>
                  <a:pt x="6078979" y="0"/>
                </a:lnTo>
                <a:lnTo>
                  <a:pt x="6078979" y="1464370"/>
                </a:lnTo>
                <a:lnTo>
                  <a:pt x="0" y="1464370"/>
                </a:lnTo>
                <a:lnTo>
                  <a:pt x="0" y="0"/>
                </a:lnTo>
                <a:close/>
              </a:path>
            </a:pathLst>
          </a:custGeom>
          <a:blipFill>
            <a:blip r:embed="rId6"/>
            <a:stretch>
              <a:fillRect/>
            </a:stretch>
          </a:blipFill>
        </p:spPr>
        <p:txBody>
          <a:bodyPr/>
          <a:lstStyle/>
          <a:p>
            <a:endParaRPr lang="en-US"/>
          </a:p>
        </p:txBody>
      </p:sp>
      <p:sp>
        <p:nvSpPr>
          <p:cNvPr id="12" name="Freeform 12"/>
          <p:cNvSpPr/>
          <p:nvPr/>
        </p:nvSpPr>
        <p:spPr>
          <a:xfrm>
            <a:off x="13336357" y="103954"/>
            <a:ext cx="5107626" cy="10337835"/>
          </a:xfrm>
          <a:custGeom>
            <a:avLst/>
            <a:gdLst/>
            <a:ahLst/>
            <a:cxnLst/>
            <a:rect l="l" t="t" r="r" b="b"/>
            <a:pathLst>
              <a:path w="5107626" h="10337835">
                <a:moveTo>
                  <a:pt x="0" y="0"/>
                </a:moveTo>
                <a:lnTo>
                  <a:pt x="5107625" y="0"/>
                </a:lnTo>
                <a:lnTo>
                  <a:pt x="5107625" y="10337834"/>
                </a:lnTo>
                <a:lnTo>
                  <a:pt x="0" y="10337834"/>
                </a:lnTo>
                <a:lnTo>
                  <a:pt x="0" y="0"/>
                </a:lnTo>
                <a:close/>
              </a:path>
            </a:pathLst>
          </a:custGeom>
          <a:blipFill>
            <a:blip r:embed="rId7"/>
            <a:stretch>
              <a:fillRect/>
            </a:stretch>
          </a:blipFill>
        </p:spPr>
        <p:txBody>
          <a:bodyPr/>
          <a:lstStyle/>
          <a:p>
            <a:endParaRPr lang="en-US"/>
          </a:p>
        </p:txBody>
      </p:sp>
      <p:sp>
        <p:nvSpPr>
          <p:cNvPr id="13" name="TextBox 13"/>
          <p:cNvSpPr txBox="1"/>
          <p:nvPr/>
        </p:nvSpPr>
        <p:spPr>
          <a:xfrm>
            <a:off x="3648322" y="4058270"/>
            <a:ext cx="6583633" cy="457483"/>
          </a:xfrm>
          <a:prstGeom prst="rect">
            <a:avLst/>
          </a:prstGeom>
        </p:spPr>
        <p:txBody>
          <a:bodyPr lIns="0" tIns="0" rIns="0" bIns="0" rtlCol="0" anchor="t">
            <a:spAutoFit/>
          </a:bodyPr>
          <a:lstStyle/>
          <a:p>
            <a:pPr>
              <a:lnSpc>
                <a:spcPts val="3659"/>
              </a:lnSpc>
              <a:spcBef>
                <a:spcPct val="0"/>
              </a:spcBef>
            </a:pPr>
            <a:r>
              <a:rPr lang="en-US" sz="2613">
                <a:solidFill>
                  <a:srgbClr val="000000"/>
                </a:solidFill>
                <a:latin typeface="Poppins"/>
              </a:rPr>
              <a:t>Israk Solutions Sdn. Bhd.</a:t>
            </a:r>
          </a:p>
        </p:txBody>
      </p:sp>
      <p:sp>
        <p:nvSpPr>
          <p:cNvPr id="14" name="TextBox 14"/>
          <p:cNvSpPr txBox="1"/>
          <p:nvPr/>
        </p:nvSpPr>
        <p:spPr>
          <a:xfrm>
            <a:off x="1861620" y="6710759"/>
            <a:ext cx="12557571" cy="895224"/>
          </a:xfrm>
          <a:prstGeom prst="rect">
            <a:avLst/>
          </a:prstGeom>
        </p:spPr>
        <p:txBody>
          <a:bodyPr lIns="0" tIns="0" rIns="0" bIns="0" rtlCol="0" anchor="t">
            <a:spAutoFit/>
          </a:bodyPr>
          <a:lstStyle/>
          <a:p>
            <a:pPr algn="ctr">
              <a:lnSpc>
                <a:spcPts val="5622"/>
              </a:lnSpc>
            </a:pPr>
            <a:r>
              <a:rPr lang="en-US" sz="6246" spc="-124">
                <a:solidFill>
                  <a:srgbClr val="EDC13C"/>
                </a:solidFill>
                <a:latin typeface="ITC Benguiat"/>
              </a:rPr>
              <a:t>MOST TRUSTED BRAND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0000"/>
            </a:blip>
            <a:stretch>
              <a:fillRect l="-20312" r="-20312"/>
            </a:stretch>
          </a:blipFill>
        </p:spPr>
        <p:txBody>
          <a:bodyPr/>
          <a:lstStyle/>
          <a:p>
            <a:endParaRPr lang="en-US"/>
          </a:p>
        </p:txBody>
      </p:sp>
      <p:sp>
        <p:nvSpPr>
          <p:cNvPr id="3" name="TextBox 3"/>
          <p:cNvSpPr txBox="1"/>
          <p:nvPr/>
        </p:nvSpPr>
        <p:spPr>
          <a:xfrm>
            <a:off x="1028700" y="990396"/>
            <a:ext cx="4957463" cy="738238"/>
          </a:xfrm>
          <a:prstGeom prst="rect">
            <a:avLst/>
          </a:prstGeom>
        </p:spPr>
        <p:txBody>
          <a:bodyPr lIns="0" tIns="0" rIns="0" bIns="0" rtlCol="0" anchor="t">
            <a:spAutoFit/>
          </a:bodyPr>
          <a:lstStyle/>
          <a:p>
            <a:pPr>
              <a:lnSpc>
                <a:spcPts val="6018"/>
              </a:lnSpc>
              <a:spcBef>
                <a:spcPct val="0"/>
              </a:spcBef>
            </a:pPr>
            <a:r>
              <a:rPr lang="en-US" sz="4298">
                <a:solidFill>
                  <a:srgbClr val="2E3191"/>
                </a:solidFill>
                <a:latin typeface="League Spartan"/>
              </a:rPr>
              <a:t>BUSINESS CARD</a:t>
            </a:r>
          </a:p>
        </p:txBody>
      </p:sp>
      <p:sp>
        <p:nvSpPr>
          <p:cNvPr id="4" name="AutoShape 4"/>
          <p:cNvSpPr/>
          <p:nvPr/>
        </p:nvSpPr>
        <p:spPr>
          <a:xfrm flipV="1">
            <a:off x="1029771" y="1919133"/>
            <a:ext cx="3254698" cy="19050"/>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5" name="Group 5"/>
          <p:cNvGrpSpPr/>
          <p:nvPr/>
        </p:nvGrpSpPr>
        <p:grpSpPr>
          <a:xfrm>
            <a:off x="15201900" y="0"/>
            <a:ext cx="3086100" cy="10287000"/>
            <a:chOff x="0" y="0"/>
            <a:chExt cx="812800" cy="2709333"/>
          </a:xfrm>
        </p:grpSpPr>
        <p:sp>
          <p:nvSpPr>
            <p:cNvPr id="6" name="Freeform 6"/>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2E3191"/>
            </a:solidFill>
          </p:spPr>
          <p:txBody>
            <a:bodyPr/>
            <a:lstStyle/>
            <a:p>
              <a:endParaRPr lang="en-US"/>
            </a:p>
          </p:txBody>
        </p:sp>
        <p:sp>
          <p:nvSpPr>
            <p:cNvPr id="7" name="TextBox 7"/>
            <p:cNvSpPr txBox="1"/>
            <p:nvPr/>
          </p:nvSpPr>
          <p:spPr>
            <a:xfrm>
              <a:off x="0" y="-47625"/>
              <a:ext cx="812800" cy="275695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0643150" y="714774"/>
            <a:ext cx="6954225" cy="4143407"/>
          </a:xfrm>
          <a:custGeom>
            <a:avLst/>
            <a:gdLst/>
            <a:ahLst/>
            <a:cxnLst/>
            <a:rect l="l" t="t" r="r" b="b"/>
            <a:pathLst>
              <a:path w="6954225" h="4143407">
                <a:moveTo>
                  <a:pt x="0" y="0"/>
                </a:moveTo>
                <a:lnTo>
                  <a:pt x="6954224" y="0"/>
                </a:lnTo>
                <a:lnTo>
                  <a:pt x="6954224" y="4143407"/>
                </a:lnTo>
                <a:lnTo>
                  <a:pt x="0" y="414340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1028700" y="2413922"/>
            <a:ext cx="8873304" cy="6711155"/>
          </a:xfrm>
          <a:prstGeom prst="rect">
            <a:avLst/>
          </a:prstGeom>
        </p:spPr>
        <p:txBody>
          <a:bodyPr lIns="0" tIns="0" rIns="0" bIns="0" rtlCol="0" anchor="t">
            <a:spAutoFit/>
          </a:bodyPr>
          <a:lstStyle/>
          <a:p>
            <a:pPr>
              <a:lnSpc>
                <a:spcPts val="3368"/>
              </a:lnSpc>
            </a:pPr>
            <a:r>
              <a:rPr lang="en-US" sz="2406">
                <a:solidFill>
                  <a:srgbClr val="000000"/>
                </a:solidFill>
                <a:latin typeface="Poppins"/>
              </a:rPr>
              <a:t>Logo Placement:</a:t>
            </a:r>
          </a:p>
          <a:p>
            <a:pPr marL="519520" lvl="1" indent="-259760">
              <a:lnSpc>
                <a:spcPts val="3368"/>
              </a:lnSpc>
              <a:buFont typeface="Arial"/>
              <a:buChar char="•"/>
            </a:pPr>
            <a:r>
              <a:rPr lang="en-US" sz="2406">
                <a:solidFill>
                  <a:srgbClr val="000000"/>
                </a:solidFill>
                <a:latin typeface="Poppins"/>
              </a:rPr>
              <a:t>The ARVIA logo should be prominently placed on the front side of the business card.</a:t>
            </a:r>
          </a:p>
          <a:p>
            <a:pPr>
              <a:lnSpc>
                <a:spcPts val="3368"/>
              </a:lnSpc>
            </a:pPr>
            <a:endParaRPr lang="en-US" sz="2406">
              <a:solidFill>
                <a:srgbClr val="000000"/>
              </a:solidFill>
              <a:latin typeface="Poppins"/>
            </a:endParaRPr>
          </a:p>
          <a:p>
            <a:pPr>
              <a:lnSpc>
                <a:spcPts val="3368"/>
              </a:lnSpc>
            </a:pPr>
            <a:r>
              <a:rPr lang="en-US" sz="2406">
                <a:solidFill>
                  <a:srgbClr val="000000"/>
                </a:solidFill>
                <a:latin typeface="Poppins"/>
              </a:rPr>
              <a:t>Color Usage:</a:t>
            </a:r>
          </a:p>
          <a:p>
            <a:pPr marL="519520" lvl="1" indent="-259760">
              <a:lnSpc>
                <a:spcPts val="3368"/>
              </a:lnSpc>
              <a:buFont typeface="Arial"/>
              <a:buChar char="•"/>
            </a:pPr>
            <a:r>
              <a:rPr lang="en-US" sz="2406">
                <a:solidFill>
                  <a:srgbClr val="000000"/>
                </a:solidFill>
                <a:latin typeface="Poppins"/>
              </a:rPr>
              <a:t>Use the full-color logo on a clean, white background for a professional look.</a:t>
            </a:r>
          </a:p>
          <a:p>
            <a:pPr>
              <a:lnSpc>
                <a:spcPts val="3368"/>
              </a:lnSpc>
            </a:pPr>
            <a:endParaRPr lang="en-US" sz="2406">
              <a:solidFill>
                <a:srgbClr val="000000"/>
              </a:solidFill>
              <a:latin typeface="Poppins"/>
            </a:endParaRPr>
          </a:p>
          <a:p>
            <a:pPr>
              <a:lnSpc>
                <a:spcPts val="3368"/>
              </a:lnSpc>
            </a:pPr>
            <a:r>
              <a:rPr lang="en-US" sz="2406">
                <a:solidFill>
                  <a:srgbClr val="000000"/>
                </a:solidFill>
                <a:latin typeface="Poppins"/>
              </a:rPr>
              <a:t>Typography:</a:t>
            </a:r>
          </a:p>
          <a:p>
            <a:pPr marL="519520" lvl="1" indent="-259760">
              <a:lnSpc>
                <a:spcPts val="3368"/>
              </a:lnSpc>
              <a:buFont typeface="Arial"/>
              <a:buChar char="•"/>
            </a:pPr>
            <a:r>
              <a:rPr lang="en-US" sz="2406">
                <a:solidFill>
                  <a:srgbClr val="000000"/>
                </a:solidFill>
                <a:latin typeface="Poppins"/>
              </a:rPr>
              <a:t>The primary font should be used for the name and job title on the business card.</a:t>
            </a:r>
          </a:p>
          <a:p>
            <a:pPr>
              <a:lnSpc>
                <a:spcPts val="3368"/>
              </a:lnSpc>
            </a:pPr>
            <a:endParaRPr lang="en-US" sz="2406">
              <a:solidFill>
                <a:srgbClr val="000000"/>
              </a:solidFill>
              <a:latin typeface="Poppins"/>
            </a:endParaRPr>
          </a:p>
          <a:p>
            <a:pPr>
              <a:lnSpc>
                <a:spcPts val="3368"/>
              </a:lnSpc>
            </a:pPr>
            <a:r>
              <a:rPr lang="en-US" sz="2406">
                <a:solidFill>
                  <a:srgbClr val="000000"/>
                </a:solidFill>
                <a:latin typeface="Poppins"/>
              </a:rPr>
              <a:t>Imagery:</a:t>
            </a:r>
          </a:p>
          <a:p>
            <a:pPr marL="519520" lvl="1" indent="-259760">
              <a:lnSpc>
                <a:spcPts val="3368"/>
              </a:lnSpc>
              <a:buFont typeface="Arial"/>
              <a:buChar char="•"/>
            </a:pPr>
            <a:r>
              <a:rPr lang="en-US" sz="2406">
                <a:solidFill>
                  <a:srgbClr val="000000"/>
                </a:solidFill>
                <a:latin typeface="Poppins"/>
              </a:rPr>
              <a:t>The back of the business card may include a small visual element or icon that aligns with the brand.</a:t>
            </a:r>
          </a:p>
          <a:p>
            <a:pPr>
              <a:lnSpc>
                <a:spcPts val="3368"/>
              </a:lnSpc>
              <a:spcBef>
                <a:spcPct val="0"/>
              </a:spcBef>
            </a:pPr>
            <a:endParaRPr lang="en-US" sz="2406">
              <a:solidFill>
                <a:srgbClr val="000000"/>
              </a:solidFill>
              <a:latin typeface="Poppins"/>
            </a:endParaRPr>
          </a:p>
        </p:txBody>
      </p:sp>
      <p:sp>
        <p:nvSpPr>
          <p:cNvPr id="10" name="TextBox 10"/>
          <p:cNvSpPr txBox="1"/>
          <p:nvPr/>
        </p:nvSpPr>
        <p:spPr>
          <a:xfrm>
            <a:off x="336024" y="9677527"/>
            <a:ext cx="4394839" cy="240030"/>
          </a:xfrm>
          <a:prstGeom prst="rect">
            <a:avLst/>
          </a:prstGeom>
        </p:spPr>
        <p:txBody>
          <a:bodyPr lIns="0" tIns="0" rIns="0" bIns="0" rtlCol="0" anchor="t">
            <a:spAutoFit/>
          </a:bodyPr>
          <a:lstStyle/>
          <a:p>
            <a:pPr algn="ctr">
              <a:lnSpc>
                <a:spcPts val="1620"/>
              </a:lnSpc>
            </a:pPr>
            <a:r>
              <a:rPr lang="en-US" sz="1800" spc="-36">
                <a:solidFill>
                  <a:srgbClr val="2E3191"/>
                </a:solidFill>
                <a:latin typeface="Poppins Bold"/>
              </a:rPr>
              <a:t>MOST TRUSTED BRAND</a:t>
            </a:r>
          </a:p>
        </p:txBody>
      </p:sp>
      <p:sp>
        <p:nvSpPr>
          <p:cNvPr id="11" name="Freeform 11"/>
          <p:cNvSpPr/>
          <p:nvPr/>
        </p:nvSpPr>
        <p:spPr>
          <a:xfrm>
            <a:off x="336024" y="9125077"/>
            <a:ext cx="693636" cy="981054"/>
          </a:xfrm>
          <a:custGeom>
            <a:avLst/>
            <a:gdLst/>
            <a:ahLst/>
            <a:cxnLst/>
            <a:rect l="l" t="t" r="r" b="b"/>
            <a:pathLst>
              <a:path w="693636" h="981054">
                <a:moveTo>
                  <a:pt x="0" y="0"/>
                </a:moveTo>
                <a:lnTo>
                  <a:pt x="693636" y="0"/>
                </a:lnTo>
                <a:lnTo>
                  <a:pt x="693636" y="981054"/>
                </a:lnTo>
                <a:lnTo>
                  <a:pt x="0" y="981054"/>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0000"/>
            </a:blip>
            <a:stretch>
              <a:fillRect l="-20312" r="-20312"/>
            </a:stretch>
          </a:blipFill>
        </p:spPr>
        <p:txBody>
          <a:bodyPr/>
          <a:lstStyle/>
          <a:p>
            <a:endParaRPr lang="en-US"/>
          </a:p>
        </p:txBody>
      </p:sp>
      <p:grpSp>
        <p:nvGrpSpPr>
          <p:cNvPr id="3" name="Group 3"/>
          <p:cNvGrpSpPr/>
          <p:nvPr/>
        </p:nvGrpSpPr>
        <p:grpSpPr>
          <a:xfrm>
            <a:off x="1028700" y="3514971"/>
            <a:ext cx="16230600" cy="3104136"/>
            <a:chOff x="0" y="0"/>
            <a:chExt cx="4274726" cy="817550"/>
          </a:xfrm>
        </p:grpSpPr>
        <p:sp>
          <p:nvSpPr>
            <p:cNvPr id="4" name="Freeform 4"/>
            <p:cNvSpPr/>
            <p:nvPr/>
          </p:nvSpPr>
          <p:spPr>
            <a:xfrm>
              <a:off x="0" y="0"/>
              <a:ext cx="4274726" cy="817550"/>
            </a:xfrm>
            <a:custGeom>
              <a:avLst/>
              <a:gdLst/>
              <a:ahLst/>
              <a:cxnLst/>
              <a:rect l="l" t="t" r="r" b="b"/>
              <a:pathLst>
                <a:path w="4274726" h="817550">
                  <a:moveTo>
                    <a:pt x="0" y="0"/>
                  </a:moveTo>
                  <a:lnTo>
                    <a:pt x="4274726" y="0"/>
                  </a:lnTo>
                  <a:lnTo>
                    <a:pt x="4274726" y="817550"/>
                  </a:lnTo>
                  <a:lnTo>
                    <a:pt x="0" y="817550"/>
                  </a:lnTo>
                  <a:close/>
                </a:path>
              </a:pathLst>
            </a:custGeom>
            <a:solidFill>
              <a:srgbClr val="2E3190"/>
            </a:solidFill>
          </p:spPr>
          <p:txBody>
            <a:bodyPr/>
            <a:lstStyle/>
            <a:p>
              <a:endParaRPr lang="en-US"/>
            </a:p>
          </p:txBody>
        </p:sp>
        <p:sp>
          <p:nvSpPr>
            <p:cNvPr id="5" name="TextBox 5"/>
            <p:cNvSpPr txBox="1"/>
            <p:nvPr/>
          </p:nvSpPr>
          <p:spPr>
            <a:xfrm>
              <a:off x="0" y="-47625"/>
              <a:ext cx="4274726" cy="865175"/>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a:off x="1989453" y="4513849"/>
            <a:ext cx="3945220" cy="4074623"/>
            <a:chOff x="0" y="0"/>
            <a:chExt cx="6350000" cy="6558280"/>
          </a:xfrm>
        </p:grpSpPr>
        <p:sp>
          <p:nvSpPr>
            <p:cNvPr id="7" name="Freeform 7"/>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18906" r="-18906"/>
              </a:stretch>
            </a:blipFill>
          </p:spPr>
          <p:txBody>
            <a:bodyPr/>
            <a:lstStyle/>
            <a:p>
              <a:endParaRPr lang="en-US"/>
            </a:p>
          </p:txBody>
        </p:sp>
        <p:sp>
          <p:nvSpPr>
            <p:cNvPr id="8" name="Freeform 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DE59"/>
            </a:solidFill>
          </p:spPr>
          <p:txBody>
            <a:bodyPr/>
            <a:lstStyle/>
            <a:p>
              <a:endParaRPr lang="en-US"/>
            </a:p>
          </p:txBody>
        </p:sp>
      </p:grpSp>
      <p:grpSp>
        <p:nvGrpSpPr>
          <p:cNvPr id="9" name="Group 9"/>
          <p:cNvGrpSpPr>
            <a:grpSpLocks noChangeAspect="1"/>
          </p:cNvGrpSpPr>
          <p:nvPr/>
        </p:nvGrpSpPr>
        <p:grpSpPr>
          <a:xfrm>
            <a:off x="7169857" y="4473672"/>
            <a:ext cx="3945220" cy="4074623"/>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18906" r="-18906"/>
              </a:stretch>
            </a:blipFill>
          </p:spPr>
          <p:txBody>
            <a:bodyPr/>
            <a:lstStyle/>
            <a:p>
              <a:endParaRPr lang="en-US"/>
            </a:p>
          </p:txBody>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DE59"/>
            </a:solidFill>
          </p:spPr>
          <p:txBody>
            <a:bodyPr/>
            <a:lstStyle/>
            <a:p>
              <a:endParaRPr lang="en-US"/>
            </a:p>
          </p:txBody>
        </p:sp>
      </p:grpSp>
      <p:grpSp>
        <p:nvGrpSpPr>
          <p:cNvPr id="12" name="Group 12"/>
          <p:cNvGrpSpPr>
            <a:grpSpLocks noChangeAspect="1"/>
          </p:cNvGrpSpPr>
          <p:nvPr/>
        </p:nvGrpSpPr>
        <p:grpSpPr>
          <a:xfrm>
            <a:off x="12353327" y="4473672"/>
            <a:ext cx="3945220" cy="4074623"/>
            <a:chOff x="0" y="0"/>
            <a:chExt cx="6350000" cy="6558280"/>
          </a:xfrm>
        </p:grpSpPr>
        <p:sp>
          <p:nvSpPr>
            <p:cNvPr id="13" name="Freeform 1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18906" r="-18906"/>
              </a:stretch>
            </a:blipFill>
          </p:spPr>
          <p:txBody>
            <a:bodyPr/>
            <a:lstStyle/>
            <a:p>
              <a:endParaRPr lang="en-US"/>
            </a:p>
          </p:txBody>
        </p:sp>
        <p:sp>
          <p:nvSpPr>
            <p:cNvPr id="14" name="Freeform 1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DE59"/>
            </a:solidFill>
          </p:spPr>
          <p:txBody>
            <a:bodyPr/>
            <a:lstStyle/>
            <a:p>
              <a:endParaRPr lang="en-US"/>
            </a:p>
          </p:txBody>
        </p:sp>
      </p:grpSp>
      <p:sp>
        <p:nvSpPr>
          <p:cNvPr id="15" name="TextBox 15"/>
          <p:cNvSpPr txBox="1"/>
          <p:nvPr/>
        </p:nvSpPr>
        <p:spPr>
          <a:xfrm>
            <a:off x="5504501" y="614579"/>
            <a:ext cx="7278998" cy="812016"/>
          </a:xfrm>
          <a:prstGeom prst="rect">
            <a:avLst/>
          </a:prstGeom>
        </p:spPr>
        <p:txBody>
          <a:bodyPr lIns="0" tIns="0" rIns="0" bIns="0" rtlCol="0" anchor="t">
            <a:spAutoFit/>
          </a:bodyPr>
          <a:lstStyle/>
          <a:p>
            <a:pPr algn="ctr">
              <a:lnSpc>
                <a:spcPts val="6693"/>
              </a:lnSpc>
              <a:spcBef>
                <a:spcPct val="0"/>
              </a:spcBef>
            </a:pPr>
            <a:r>
              <a:rPr lang="en-US" sz="4780">
                <a:solidFill>
                  <a:srgbClr val="2E3190"/>
                </a:solidFill>
                <a:latin typeface="League Spartan"/>
              </a:rPr>
              <a:t>BUY-IN ACTIVITIES</a:t>
            </a:r>
          </a:p>
        </p:txBody>
      </p:sp>
      <p:sp>
        <p:nvSpPr>
          <p:cNvPr id="16" name="AutoShape 16"/>
          <p:cNvSpPr/>
          <p:nvPr/>
        </p:nvSpPr>
        <p:spPr>
          <a:xfrm flipV="1">
            <a:off x="6631259" y="1426330"/>
            <a:ext cx="5025481" cy="20854"/>
          </a:xfrm>
          <a:prstGeom prst="line">
            <a:avLst/>
          </a:prstGeom>
          <a:ln w="38100" cap="flat">
            <a:solidFill>
              <a:srgbClr val="000000"/>
            </a:solidFill>
            <a:prstDash val="solid"/>
            <a:headEnd type="none" w="sm" len="sm"/>
            <a:tailEnd type="none" w="sm" len="sm"/>
          </a:ln>
        </p:spPr>
        <p:txBody>
          <a:bodyPr/>
          <a:lstStyle/>
          <a:p>
            <a:endParaRPr lang="en-US"/>
          </a:p>
        </p:txBody>
      </p:sp>
      <p:sp>
        <p:nvSpPr>
          <p:cNvPr id="17" name="Freeform 17"/>
          <p:cNvSpPr/>
          <p:nvPr/>
        </p:nvSpPr>
        <p:spPr>
          <a:xfrm>
            <a:off x="15895010" y="220205"/>
            <a:ext cx="2077348" cy="480098"/>
          </a:xfrm>
          <a:custGeom>
            <a:avLst/>
            <a:gdLst/>
            <a:ahLst/>
            <a:cxnLst/>
            <a:rect l="l" t="t" r="r" b="b"/>
            <a:pathLst>
              <a:path w="2077348" h="480098">
                <a:moveTo>
                  <a:pt x="0" y="0"/>
                </a:moveTo>
                <a:lnTo>
                  <a:pt x="2077349" y="0"/>
                </a:lnTo>
                <a:lnTo>
                  <a:pt x="2077349" y="480099"/>
                </a:lnTo>
                <a:lnTo>
                  <a:pt x="0" y="480099"/>
                </a:lnTo>
                <a:lnTo>
                  <a:pt x="0" y="0"/>
                </a:lnTo>
                <a:close/>
              </a:path>
            </a:pathLst>
          </a:custGeom>
          <a:blipFill>
            <a:blip r:embed="rId6"/>
            <a:stretch>
              <a:fillRect/>
            </a:stretch>
          </a:blipFill>
        </p:spPr>
        <p:txBody>
          <a:bodyPr/>
          <a:lstStyle/>
          <a:p>
            <a:endParaRPr lang="en-US"/>
          </a:p>
        </p:txBody>
      </p:sp>
      <p:sp>
        <p:nvSpPr>
          <p:cNvPr id="18" name="TextBox 18"/>
          <p:cNvSpPr txBox="1"/>
          <p:nvPr/>
        </p:nvSpPr>
        <p:spPr>
          <a:xfrm>
            <a:off x="3499968" y="1627132"/>
            <a:ext cx="11284998" cy="1246585"/>
          </a:xfrm>
          <a:prstGeom prst="rect">
            <a:avLst/>
          </a:prstGeom>
        </p:spPr>
        <p:txBody>
          <a:bodyPr lIns="0" tIns="0" rIns="0" bIns="0" rtlCol="0" anchor="t">
            <a:spAutoFit/>
          </a:bodyPr>
          <a:lstStyle/>
          <a:p>
            <a:pPr algn="ctr">
              <a:lnSpc>
                <a:spcPts val="3279"/>
              </a:lnSpc>
              <a:spcBef>
                <a:spcPct val="0"/>
              </a:spcBef>
            </a:pPr>
            <a:r>
              <a:rPr lang="en-US" sz="2342">
                <a:solidFill>
                  <a:srgbClr val="000000"/>
                </a:solidFill>
                <a:latin typeface="Poppins"/>
              </a:rPr>
              <a:t>Building a strong brand culture and aligning employees requires intentional activities that foster a sense of belonging, shared values, and a commitment to the organization's mission</a:t>
            </a:r>
          </a:p>
        </p:txBody>
      </p:sp>
      <p:sp>
        <p:nvSpPr>
          <p:cNvPr id="19" name="TextBox 19"/>
          <p:cNvSpPr txBox="1"/>
          <p:nvPr/>
        </p:nvSpPr>
        <p:spPr>
          <a:xfrm>
            <a:off x="1648179" y="3673572"/>
            <a:ext cx="4627768" cy="714375"/>
          </a:xfrm>
          <a:prstGeom prst="rect">
            <a:avLst/>
          </a:prstGeom>
        </p:spPr>
        <p:txBody>
          <a:bodyPr lIns="0" tIns="0" rIns="0" bIns="0" rtlCol="0" anchor="t">
            <a:spAutoFit/>
          </a:bodyPr>
          <a:lstStyle/>
          <a:p>
            <a:pPr algn="ctr">
              <a:lnSpc>
                <a:spcPts val="2831"/>
              </a:lnSpc>
              <a:spcBef>
                <a:spcPct val="0"/>
              </a:spcBef>
            </a:pPr>
            <a:r>
              <a:rPr lang="en-US" sz="2359" spc="129">
                <a:solidFill>
                  <a:srgbClr val="FFFFFF"/>
                </a:solidFill>
                <a:latin typeface="Prompt Light"/>
              </a:rPr>
              <a:t>Brand Workshops and Training Sessions</a:t>
            </a:r>
          </a:p>
        </p:txBody>
      </p:sp>
      <p:sp>
        <p:nvSpPr>
          <p:cNvPr id="20" name="TextBox 20"/>
          <p:cNvSpPr txBox="1"/>
          <p:nvPr/>
        </p:nvSpPr>
        <p:spPr>
          <a:xfrm>
            <a:off x="6828583" y="3759297"/>
            <a:ext cx="4627768" cy="361950"/>
          </a:xfrm>
          <a:prstGeom prst="rect">
            <a:avLst/>
          </a:prstGeom>
        </p:spPr>
        <p:txBody>
          <a:bodyPr lIns="0" tIns="0" rIns="0" bIns="0" rtlCol="0" anchor="t">
            <a:spAutoFit/>
          </a:bodyPr>
          <a:lstStyle/>
          <a:p>
            <a:pPr algn="ctr">
              <a:lnSpc>
                <a:spcPts val="2831"/>
              </a:lnSpc>
              <a:spcBef>
                <a:spcPct val="0"/>
              </a:spcBef>
            </a:pPr>
            <a:r>
              <a:rPr lang="en-US" sz="2359" spc="129">
                <a:solidFill>
                  <a:srgbClr val="FFFFFF"/>
                </a:solidFill>
                <a:latin typeface="Prompt Light"/>
              </a:rPr>
              <a:t>Brand Immersion Day</a:t>
            </a:r>
          </a:p>
        </p:txBody>
      </p:sp>
      <p:sp>
        <p:nvSpPr>
          <p:cNvPr id="21" name="TextBox 21"/>
          <p:cNvSpPr txBox="1"/>
          <p:nvPr/>
        </p:nvSpPr>
        <p:spPr>
          <a:xfrm>
            <a:off x="12012053" y="3683097"/>
            <a:ext cx="4627768" cy="714375"/>
          </a:xfrm>
          <a:prstGeom prst="rect">
            <a:avLst/>
          </a:prstGeom>
        </p:spPr>
        <p:txBody>
          <a:bodyPr lIns="0" tIns="0" rIns="0" bIns="0" rtlCol="0" anchor="t">
            <a:spAutoFit/>
          </a:bodyPr>
          <a:lstStyle/>
          <a:p>
            <a:pPr algn="ctr">
              <a:lnSpc>
                <a:spcPts val="2831"/>
              </a:lnSpc>
              <a:spcBef>
                <a:spcPct val="0"/>
              </a:spcBef>
            </a:pPr>
            <a:r>
              <a:rPr lang="en-US" sz="2359" spc="129">
                <a:solidFill>
                  <a:srgbClr val="FFFFFF"/>
                </a:solidFill>
                <a:latin typeface="Prompt Light"/>
              </a:rPr>
              <a:t>Cross-Departmental Collaboration</a:t>
            </a:r>
          </a:p>
        </p:txBody>
      </p:sp>
      <p:sp>
        <p:nvSpPr>
          <p:cNvPr id="22" name="TextBox 22"/>
          <p:cNvSpPr txBox="1"/>
          <p:nvPr/>
        </p:nvSpPr>
        <p:spPr>
          <a:xfrm>
            <a:off x="336024" y="9677527"/>
            <a:ext cx="4394839" cy="240030"/>
          </a:xfrm>
          <a:prstGeom prst="rect">
            <a:avLst/>
          </a:prstGeom>
        </p:spPr>
        <p:txBody>
          <a:bodyPr lIns="0" tIns="0" rIns="0" bIns="0" rtlCol="0" anchor="t">
            <a:spAutoFit/>
          </a:bodyPr>
          <a:lstStyle/>
          <a:p>
            <a:pPr algn="ctr">
              <a:lnSpc>
                <a:spcPts val="1620"/>
              </a:lnSpc>
            </a:pPr>
            <a:r>
              <a:rPr lang="en-US" sz="1800" spc="-36">
                <a:solidFill>
                  <a:srgbClr val="2E3191"/>
                </a:solidFill>
                <a:latin typeface="Poppins Bold"/>
              </a:rPr>
              <a:t>MOST TRUSTED BRAND</a:t>
            </a:r>
          </a:p>
        </p:txBody>
      </p:sp>
      <p:sp>
        <p:nvSpPr>
          <p:cNvPr id="23" name="Freeform 23"/>
          <p:cNvSpPr/>
          <p:nvPr/>
        </p:nvSpPr>
        <p:spPr>
          <a:xfrm>
            <a:off x="336024" y="9125077"/>
            <a:ext cx="693636" cy="981054"/>
          </a:xfrm>
          <a:custGeom>
            <a:avLst/>
            <a:gdLst/>
            <a:ahLst/>
            <a:cxnLst/>
            <a:rect l="l" t="t" r="r" b="b"/>
            <a:pathLst>
              <a:path w="693636" h="981054">
                <a:moveTo>
                  <a:pt x="0" y="0"/>
                </a:moveTo>
                <a:lnTo>
                  <a:pt x="693636" y="0"/>
                </a:lnTo>
                <a:lnTo>
                  <a:pt x="693636" y="981054"/>
                </a:lnTo>
                <a:lnTo>
                  <a:pt x="0" y="981054"/>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0000"/>
            </a:blip>
            <a:stretch>
              <a:fillRect l="-20312" r="-20312"/>
            </a:stretch>
          </a:blipFill>
        </p:spPr>
        <p:txBody>
          <a:bodyPr/>
          <a:lstStyle/>
          <a:p>
            <a:endParaRPr lang="en-US"/>
          </a:p>
        </p:txBody>
      </p:sp>
      <p:grpSp>
        <p:nvGrpSpPr>
          <p:cNvPr id="3" name="Group 3"/>
          <p:cNvGrpSpPr/>
          <p:nvPr/>
        </p:nvGrpSpPr>
        <p:grpSpPr>
          <a:xfrm>
            <a:off x="15201900" y="0"/>
            <a:ext cx="3086100" cy="10287000"/>
            <a:chOff x="0" y="0"/>
            <a:chExt cx="812800" cy="2709333"/>
          </a:xfrm>
        </p:grpSpPr>
        <p:sp>
          <p:nvSpPr>
            <p:cNvPr id="4" name="Freeform 4"/>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2E3191"/>
            </a:solidFill>
          </p:spPr>
          <p:txBody>
            <a:bodyPr/>
            <a:lstStyle/>
            <a:p>
              <a:endParaRPr lang="en-US"/>
            </a:p>
          </p:txBody>
        </p:sp>
        <p:sp>
          <p:nvSpPr>
            <p:cNvPr id="5" name="TextBox 5"/>
            <p:cNvSpPr txBox="1"/>
            <p:nvPr/>
          </p:nvSpPr>
          <p:spPr>
            <a:xfrm>
              <a:off x="0" y="-47625"/>
              <a:ext cx="812800"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30843" y="755854"/>
            <a:ext cx="4957463" cy="738238"/>
          </a:xfrm>
          <a:prstGeom prst="rect">
            <a:avLst/>
          </a:prstGeom>
        </p:spPr>
        <p:txBody>
          <a:bodyPr lIns="0" tIns="0" rIns="0" bIns="0" rtlCol="0" anchor="t">
            <a:spAutoFit/>
          </a:bodyPr>
          <a:lstStyle/>
          <a:p>
            <a:pPr>
              <a:lnSpc>
                <a:spcPts val="6018"/>
              </a:lnSpc>
              <a:spcBef>
                <a:spcPct val="0"/>
              </a:spcBef>
            </a:pPr>
            <a:r>
              <a:rPr lang="en-US" sz="4298" dirty="0">
                <a:solidFill>
                  <a:srgbClr val="2E3191"/>
                </a:solidFill>
                <a:latin typeface="League Spartan"/>
              </a:rPr>
              <a:t>BRAND AWARD</a:t>
            </a:r>
          </a:p>
        </p:txBody>
      </p:sp>
      <p:sp>
        <p:nvSpPr>
          <p:cNvPr id="7" name="AutoShape 7"/>
          <p:cNvSpPr/>
          <p:nvPr/>
        </p:nvSpPr>
        <p:spPr>
          <a:xfrm flipH="1">
            <a:off x="1029771" y="1675521"/>
            <a:ext cx="0" cy="0"/>
          </a:xfrm>
          <a:prstGeom prst="line">
            <a:avLst/>
          </a:prstGeom>
          <a:ln w="19050" cap="flat">
            <a:solidFill>
              <a:srgbClr val="000000"/>
            </a:solidFill>
            <a:prstDash val="solid"/>
            <a:headEnd type="none" w="sm" len="sm"/>
            <a:tailEnd type="none" w="sm" len="sm"/>
          </a:ln>
        </p:spPr>
        <p:txBody>
          <a:bodyPr/>
          <a:lstStyle/>
          <a:p>
            <a:endParaRPr lang="en-US"/>
          </a:p>
        </p:txBody>
      </p:sp>
      <p:sp>
        <p:nvSpPr>
          <p:cNvPr id="8" name="AutoShape 8"/>
          <p:cNvSpPr/>
          <p:nvPr/>
        </p:nvSpPr>
        <p:spPr>
          <a:xfrm>
            <a:off x="1030843" y="1740813"/>
            <a:ext cx="2618740" cy="0"/>
          </a:xfrm>
          <a:prstGeom prst="line">
            <a:avLst/>
          </a:prstGeom>
          <a:ln w="38100" cap="flat">
            <a:solidFill>
              <a:srgbClr val="000000"/>
            </a:solidFill>
            <a:prstDash val="solid"/>
            <a:headEnd type="none" w="sm" len="sm"/>
            <a:tailEnd type="none" w="sm" len="sm"/>
          </a:ln>
        </p:spPr>
        <p:txBody>
          <a:bodyPr/>
          <a:lstStyle/>
          <a:p>
            <a:endParaRPr lang="en-US"/>
          </a:p>
        </p:txBody>
      </p:sp>
      <p:sp>
        <p:nvSpPr>
          <p:cNvPr id="9" name="Freeform 9"/>
          <p:cNvSpPr/>
          <p:nvPr/>
        </p:nvSpPr>
        <p:spPr>
          <a:xfrm>
            <a:off x="15895010" y="220205"/>
            <a:ext cx="2077348" cy="480098"/>
          </a:xfrm>
          <a:custGeom>
            <a:avLst/>
            <a:gdLst/>
            <a:ahLst/>
            <a:cxnLst/>
            <a:rect l="l" t="t" r="r" b="b"/>
            <a:pathLst>
              <a:path w="2077348" h="480098">
                <a:moveTo>
                  <a:pt x="0" y="0"/>
                </a:moveTo>
                <a:lnTo>
                  <a:pt x="2077349" y="0"/>
                </a:lnTo>
                <a:lnTo>
                  <a:pt x="2077349" y="480099"/>
                </a:lnTo>
                <a:lnTo>
                  <a:pt x="0" y="480099"/>
                </a:lnTo>
                <a:lnTo>
                  <a:pt x="0" y="0"/>
                </a:lnTo>
                <a:close/>
              </a:path>
            </a:pathLst>
          </a:custGeom>
          <a:blipFill>
            <a:blip r:embed="rId3"/>
            <a:stretch>
              <a:fillRect/>
            </a:stretch>
          </a:blipFill>
        </p:spPr>
        <p:txBody>
          <a:bodyPr/>
          <a:lstStyle/>
          <a:p>
            <a:endParaRPr lang="en-US"/>
          </a:p>
        </p:txBody>
      </p:sp>
      <p:sp>
        <p:nvSpPr>
          <p:cNvPr id="10" name="Freeform 10"/>
          <p:cNvSpPr/>
          <p:nvPr/>
        </p:nvSpPr>
        <p:spPr>
          <a:xfrm>
            <a:off x="1905000" y="4250134"/>
            <a:ext cx="3534478" cy="5057838"/>
          </a:xfrm>
          <a:custGeom>
            <a:avLst/>
            <a:gdLst/>
            <a:ahLst/>
            <a:cxnLst/>
            <a:rect l="l" t="t" r="r" b="b"/>
            <a:pathLst>
              <a:path w="5037605" h="7208813">
                <a:moveTo>
                  <a:pt x="0" y="0"/>
                </a:moveTo>
                <a:lnTo>
                  <a:pt x="5037605" y="0"/>
                </a:lnTo>
                <a:lnTo>
                  <a:pt x="5037605" y="7208813"/>
                </a:lnTo>
                <a:lnTo>
                  <a:pt x="0" y="7208813"/>
                </a:lnTo>
                <a:lnTo>
                  <a:pt x="0" y="0"/>
                </a:lnTo>
                <a:close/>
              </a:path>
            </a:pathLst>
          </a:custGeom>
          <a:blipFill>
            <a:blip r:embed="rId4"/>
            <a:stretch>
              <a:fillRect/>
            </a:stretch>
          </a:blipFill>
        </p:spPr>
        <p:txBody>
          <a:bodyPr/>
          <a:lstStyle/>
          <a:p>
            <a:endParaRPr lang="en-US"/>
          </a:p>
        </p:txBody>
      </p:sp>
      <p:sp>
        <p:nvSpPr>
          <p:cNvPr id="12" name="TextBox 12"/>
          <p:cNvSpPr txBox="1"/>
          <p:nvPr/>
        </p:nvSpPr>
        <p:spPr>
          <a:xfrm>
            <a:off x="2514600" y="2286792"/>
            <a:ext cx="11049000" cy="1154162"/>
          </a:xfrm>
          <a:prstGeom prst="rect">
            <a:avLst/>
          </a:prstGeom>
        </p:spPr>
        <p:txBody>
          <a:bodyPr wrap="square" lIns="0" tIns="0" rIns="0" bIns="0" rtlCol="0" anchor="t">
            <a:spAutoFit/>
          </a:bodyPr>
          <a:lstStyle/>
          <a:p>
            <a:pPr algn="ctr">
              <a:lnSpc>
                <a:spcPts val="2995"/>
              </a:lnSpc>
              <a:spcBef>
                <a:spcPct val="0"/>
              </a:spcBef>
            </a:pPr>
            <a:r>
              <a:rPr lang="en-US" sz="2139" dirty="0">
                <a:solidFill>
                  <a:srgbClr val="000000"/>
                </a:solidFill>
                <a:latin typeface="Poppins"/>
              </a:rPr>
              <a:t>We are honored to announce that we have been bestowed with the prestigious "Most Trusted Brand” in Islamic Distinguished Entrepreneur Award for 2023 and </a:t>
            </a:r>
          </a:p>
          <a:p>
            <a:pPr algn="ctr">
              <a:lnSpc>
                <a:spcPts val="2995"/>
              </a:lnSpc>
              <a:spcBef>
                <a:spcPct val="0"/>
              </a:spcBef>
            </a:pPr>
            <a:r>
              <a:rPr lang="en-US" sz="2139" dirty="0">
                <a:solidFill>
                  <a:srgbClr val="000000"/>
                </a:solidFill>
                <a:latin typeface="Poppins"/>
              </a:rPr>
              <a:t>“</a:t>
            </a:r>
            <a:r>
              <a:rPr lang="en-US" sz="2139" dirty="0" err="1">
                <a:solidFill>
                  <a:srgbClr val="000000"/>
                </a:solidFill>
                <a:latin typeface="Poppins"/>
              </a:rPr>
              <a:t>Bumiputera</a:t>
            </a:r>
            <a:r>
              <a:rPr lang="en-US" sz="2139" dirty="0">
                <a:solidFill>
                  <a:srgbClr val="000000"/>
                </a:solidFill>
                <a:latin typeface="Poppins"/>
              </a:rPr>
              <a:t> </a:t>
            </a:r>
            <a:r>
              <a:rPr lang="en-US" sz="2139" dirty="0" err="1">
                <a:solidFill>
                  <a:srgbClr val="000000"/>
                </a:solidFill>
                <a:latin typeface="Poppins"/>
              </a:rPr>
              <a:t>BestBrands</a:t>
            </a:r>
            <a:r>
              <a:rPr lang="en-US" sz="2139" dirty="0">
                <a:solidFill>
                  <a:srgbClr val="000000"/>
                </a:solidFill>
                <a:latin typeface="Poppins"/>
              </a:rPr>
              <a:t>” in The </a:t>
            </a:r>
            <a:r>
              <a:rPr lang="en-US" sz="2139" dirty="0" err="1">
                <a:solidFill>
                  <a:srgbClr val="000000"/>
                </a:solidFill>
                <a:latin typeface="Poppins"/>
              </a:rPr>
              <a:t>BrandLaureate</a:t>
            </a:r>
            <a:r>
              <a:rPr lang="en-US" sz="2139" dirty="0">
                <a:solidFill>
                  <a:srgbClr val="000000"/>
                </a:solidFill>
                <a:latin typeface="Poppins"/>
              </a:rPr>
              <a:t> Brand of the Year Award 2023"</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6838" y="4051230"/>
            <a:ext cx="3712012" cy="5251299"/>
          </a:xfrm>
          <a:prstGeom prst="rect">
            <a:avLst/>
          </a:prstGeom>
        </p:spPr>
      </p:pic>
      <p:sp>
        <p:nvSpPr>
          <p:cNvPr id="15" name="Freeform 10"/>
          <p:cNvSpPr/>
          <p:nvPr/>
        </p:nvSpPr>
        <p:spPr>
          <a:xfrm>
            <a:off x="10744200" y="6256007"/>
            <a:ext cx="3124200" cy="3051965"/>
          </a:xfrm>
          <a:custGeom>
            <a:avLst/>
            <a:gdLst/>
            <a:ahLst/>
            <a:cxnLst/>
            <a:rect l="l" t="t" r="r" b="b"/>
            <a:pathLst>
              <a:path w="2350742" h="2296390">
                <a:moveTo>
                  <a:pt x="0" y="0"/>
                </a:moveTo>
                <a:lnTo>
                  <a:pt x="2350742" y="0"/>
                </a:lnTo>
                <a:lnTo>
                  <a:pt x="2350742" y="2296390"/>
                </a:lnTo>
                <a:lnTo>
                  <a:pt x="0" y="2296390"/>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0000"/>
            </a:blip>
            <a:stretch>
              <a:fillRect l="-20312" r="-20312"/>
            </a:stretch>
          </a:blipFill>
        </p:spPr>
        <p:txBody>
          <a:bodyPr/>
          <a:lstStyle/>
          <a:p>
            <a:endParaRPr lang="en-US"/>
          </a:p>
        </p:txBody>
      </p:sp>
      <p:grpSp>
        <p:nvGrpSpPr>
          <p:cNvPr id="3" name="Group 3"/>
          <p:cNvGrpSpPr/>
          <p:nvPr/>
        </p:nvGrpSpPr>
        <p:grpSpPr>
          <a:xfrm>
            <a:off x="1028700" y="4184799"/>
            <a:ext cx="16230600" cy="1297022"/>
            <a:chOff x="0" y="0"/>
            <a:chExt cx="4274726" cy="341602"/>
          </a:xfrm>
        </p:grpSpPr>
        <p:sp>
          <p:nvSpPr>
            <p:cNvPr id="4" name="Freeform 4"/>
            <p:cNvSpPr/>
            <p:nvPr/>
          </p:nvSpPr>
          <p:spPr>
            <a:xfrm>
              <a:off x="0" y="0"/>
              <a:ext cx="4274726" cy="341602"/>
            </a:xfrm>
            <a:custGeom>
              <a:avLst/>
              <a:gdLst/>
              <a:ahLst/>
              <a:cxnLst/>
              <a:rect l="l" t="t" r="r" b="b"/>
              <a:pathLst>
                <a:path w="4274726" h="341602">
                  <a:moveTo>
                    <a:pt x="0" y="0"/>
                  </a:moveTo>
                  <a:lnTo>
                    <a:pt x="4274726" y="0"/>
                  </a:lnTo>
                  <a:lnTo>
                    <a:pt x="4274726" y="341602"/>
                  </a:lnTo>
                  <a:lnTo>
                    <a:pt x="0" y="341602"/>
                  </a:lnTo>
                  <a:close/>
                </a:path>
              </a:pathLst>
            </a:custGeom>
            <a:solidFill>
              <a:srgbClr val="2E3191"/>
            </a:solidFill>
          </p:spPr>
          <p:txBody>
            <a:bodyPr/>
            <a:lstStyle/>
            <a:p>
              <a:endParaRPr lang="en-US"/>
            </a:p>
          </p:txBody>
        </p:sp>
        <p:sp>
          <p:nvSpPr>
            <p:cNvPr id="5" name="TextBox 5"/>
            <p:cNvSpPr txBox="1"/>
            <p:nvPr/>
          </p:nvSpPr>
          <p:spPr>
            <a:xfrm>
              <a:off x="0" y="-47625"/>
              <a:ext cx="4274726" cy="389227"/>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5504501" y="719149"/>
            <a:ext cx="7278998" cy="1659741"/>
          </a:xfrm>
          <a:prstGeom prst="rect">
            <a:avLst/>
          </a:prstGeom>
        </p:spPr>
        <p:txBody>
          <a:bodyPr lIns="0" tIns="0" rIns="0" bIns="0" rtlCol="0" anchor="t">
            <a:spAutoFit/>
          </a:bodyPr>
          <a:lstStyle/>
          <a:p>
            <a:pPr algn="ctr">
              <a:lnSpc>
                <a:spcPts val="6693"/>
              </a:lnSpc>
              <a:spcBef>
                <a:spcPct val="0"/>
              </a:spcBef>
            </a:pPr>
            <a:r>
              <a:rPr lang="en-US" sz="4780">
                <a:solidFill>
                  <a:srgbClr val="2E3191"/>
                </a:solidFill>
                <a:latin typeface="League Spartan"/>
              </a:rPr>
              <a:t>2024 AWARD PARTICIPATION LIST</a:t>
            </a:r>
          </a:p>
        </p:txBody>
      </p:sp>
      <p:sp>
        <p:nvSpPr>
          <p:cNvPr id="7" name="AutoShape 7"/>
          <p:cNvSpPr/>
          <p:nvPr/>
        </p:nvSpPr>
        <p:spPr>
          <a:xfrm flipV="1">
            <a:off x="6631259" y="2368463"/>
            <a:ext cx="5025481" cy="20854"/>
          </a:xfrm>
          <a:prstGeom prst="line">
            <a:avLst/>
          </a:prstGeom>
          <a:ln w="38100" cap="flat">
            <a:solidFill>
              <a:srgbClr val="000000"/>
            </a:solidFill>
            <a:prstDash val="solid"/>
            <a:headEnd type="none" w="sm" len="sm"/>
            <a:tailEnd type="none" w="sm" len="sm"/>
          </a:ln>
        </p:spPr>
        <p:txBody>
          <a:bodyPr/>
          <a:lstStyle/>
          <a:p>
            <a:endParaRPr lang="en-US"/>
          </a:p>
        </p:txBody>
      </p:sp>
      <p:sp>
        <p:nvSpPr>
          <p:cNvPr id="8" name="Freeform 8"/>
          <p:cNvSpPr/>
          <p:nvPr/>
        </p:nvSpPr>
        <p:spPr>
          <a:xfrm>
            <a:off x="1321047" y="5763868"/>
            <a:ext cx="5282031" cy="2103344"/>
          </a:xfrm>
          <a:custGeom>
            <a:avLst/>
            <a:gdLst/>
            <a:ahLst/>
            <a:cxnLst/>
            <a:rect l="l" t="t" r="r" b="b"/>
            <a:pathLst>
              <a:path w="5282031" h="2103344">
                <a:moveTo>
                  <a:pt x="0" y="0"/>
                </a:moveTo>
                <a:lnTo>
                  <a:pt x="5282031" y="0"/>
                </a:lnTo>
                <a:lnTo>
                  <a:pt x="5282031" y="2103344"/>
                </a:lnTo>
                <a:lnTo>
                  <a:pt x="0" y="2103344"/>
                </a:lnTo>
                <a:lnTo>
                  <a:pt x="0" y="0"/>
                </a:lnTo>
                <a:close/>
              </a:path>
            </a:pathLst>
          </a:custGeom>
          <a:blipFill>
            <a:blip r:embed="rId3"/>
            <a:stretch>
              <a:fillRect/>
            </a:stretch>
          </a:blipFill>
        </p:spPr>
        <p:txBody>
          <a:bodyPr/>
          <a:lstStyle/>
          <a:p>
            <a:endParaRPr lang="en-US"/>
          </a:p>
        </p:txBody>
      </p:sp>
      <p:sp>
        <p:nvSpPr>
          <p:cNvPr id="9" name="Freeform 9"/>
          <p:cNvSpPr/>
          <p:nvPr/>
        </p:nvSpPr>
        <p:spPr>
          <a:xfrm>
            <a:off x="7511330" y="5934781"/>
            <a:ext cx="3265340" cy="1954564"/>
          </a:xfrm>
          <a:custGeom>
            <a:avLst/>
            <a:gdLst/>
            <a:ahLst/>
            <a:cxnLst/>
            <a:rect l="l" t="t" r="r" b="b"/>
            <a:pathLst>
              <a:path w="3265340" h="1954564">
                <a:moveTo>
                  <a:pt x="0" y="0"/>
                </a:moveTo>
                <a:lnTo>
                  <a:pt x="3265340" y="0"/>
                </a:lnTo>
                <a:lnTo>
                  <a:pt x="3265340" y="1954564"/>
                </a:lnTo>
                <a:lnTo>
                  <a:pt x="0" y="1954564"/>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818582" y="4492588"/>
            <a:ext cx="6286961" cy="416750"/>
          </a:xfrm>
          <a:prstGeom prst="rect">
            <a:avLst/>
          </a:prstGeom>
        </p:spPr>
        <p:txBody>
          <a:bodyPr lIns="0" tIns="0" rIns="0" bIns="0" rtlCol="0" anchor="t">
            <a:spAutoFit/>
          </a:bodyPr>
          <a:lstStyle/>
          <a:p>
            <a:pPr algn="ctr">
              <a:lnSpc>
                <a:spcPts val="3279"/>
              </a:lnSpc>
              <a:spcBef>
                <a:spcPct val="0"/>
              </a:spcBef>
            </a:pPr>
            <a:r>
              <a:rPr lang="en-US" sz="2342">
                <a:solidFill>
                  <a:srgbClr val="FFFFFF"/>
                </a:solidFill>
                <a:latin typeface="Poppins"/>
              </a:rPr>
              <a:t>Malaysia Technology Award</a:t>
            </a:r>
          </a:p>
        </p:txBody>
      </p:sp>
      <p:sp>
        <p:nvSpPr>
          <p:cNvPr id="12" name="TextBox 12"/>
          <p:cNvSpPr txBox="1"/>
          <p:nvPr/>
        </p:nvSpPr>
        <p:spPr>
          <a:xfrm>
            <a:off x="6066367" y="4492588"/>
            <a:ext cx="6286961" cy="416750"/>
          </a:xfrm>
          <a:prstGeom prst="rect">
            <a:avLst/>
          </a:prstGeom>
        </p:spPr>
        <p:txBody>
          <a:bodyPr lIns="0" tIns="0" rIns="0" bIns="0" rtlCol="0" anchor="t">
            <a:spAutoFit/>
          </a:bodyPr>
          <a:lstStyle/>
          <a:p>
            <a:pPr algn="ctr">
              <a:lnSpc>
                <a:spcPts val="3279"/>
              </a:lnSpc>
              <a:spcBef>
                <a:spcPct val="0"/>
              </a:spcBef>
            </a:pPr>
            <a:r>
              <a:rPr lang="en-US" sz="2342" dirty="0">
                <a:solidFill>
                  <a:srgbClr val="FFFFFF"/>
                </a:solidFill>
                <a:latin typeface="Poppins"/>
              </a:rPr>
              <a:t>Malaysia Book of Record</a:t>
            </a:r>
          </a:p>
        </p:txBody>
      </p:sp>
      <p:sp>
        <p:nvSpPr>
          <p:cNvPr id="14" name="AutoShape 14"/>
          <p:cNvSpPr/>
          <p:nvPr/>
        </p:nvSpPr>
        <p:spPr>
          <a:xfrm flipV="1">
            <a:off x="6584028" y="4272911"/>
            <a:ext cx="0" cy="1120797"/>
          </a:xfrm>
          <a:prstGeom prst="line">
            <a:avLst/>
          </a:prstGeom>
          <a:ln w="38100" cap="flat">
            <a:solidFill>
              <a:srgbClr val="000000"/>
            </a:solidFill>
            <a:prstDash val="solid"/>
            <a:headEnd type="none" w="sm" len="sm"/>
            <a:tailEnd type="none" w="sm" len="sm"/>
          </a:ln>
        </p:spPr>
        <p:txBody>
          <a:bodyPr/>
          <a:lstStyle/>
          <a:p>
            <a:endParaRPr lang="en-US"/>
          </a:p>
        </p:txBody>
      </p:sp>
      <p:sp>
        <p:nvSpPr>
          <p:cNvPr id="15" name="AutoShape 15"/>
          <p:cNvSpPr/>
          <p:nvPr/>
        </p:nvSpPr>
        <p:spPr>
          <a:xfrm flipV="1">
            <a:off x="11921770" y="4272911"/>
            <a:ext cx="0" cy="1120797"/>
          </a:xfrm>
          <a:prstGeom prst="line">
            <a:avLst/>
          </a:prstGeom>
          <a:ln w="38100" cap="flat">
            <a:solidFill>
              <a:srgbClr val="000000"/>
            </a:solidFill>
            <a:prstDash val="solid"/>
            <a:headEnd type="none" w="sm" len="sm"/>
            <a:tailEnd type="none" w="sm" len="sm"/>
          </a:ln>
        </p:spPr>
        <p:txBody>
          <a:bodyPr/>
          <a:lstStyle/>
          <a:p>
            <a:endParaRPr lang="en-US"/>
          </a:p>
        </p:txBody>
      </p:sp>
      <p:sp>
        <p:nvSpPr>
          <p:cNvPr id="16" name="TextBox 16"/>
          <p:cNvSpPr txBox="1"/>
          <p:nvPr/>
        </p:nvSpPr>
        <p:spPr>
          <a:xfrm>
            <a:off x="336024" y="9677527"/>
            <a:ext cx="4394839" cy="240030"/>
          </a:xfrm>
          <a:prstGeom prst="rect">
            <a:avLst/>
          </a:prstGeom>
        </p:spPr>
        <p:txBody>
          <a:bodyPr lIns="0" tIns="0" rIns="0" bIns="0" rtlCol="0" anchor="t">
            <a:spAutoFit/>
          </a:bodyPr>
          <a:lstStyle/>
          <a:p>
            <a:pPr algn="ctr">
              <a:lnSpc>
                <a:spcPts val="1620"/>
              </a:lnSpc>
            </a:pPr>
            <a:r>
              <a:rPr lang="en-US" sz="1800" spc="-36">
                <a:solidFill>
                  <a:srgbClr val="2E3191"/>
                </a:solidFill>
                <a:latin typeface="Poppins Bold"/>
              </a:rPr>
              <a:t>MOST TRUSTED BRAND</a:t>
            </a:r>
          </a:p>
        </p:txBody>
      </p:sp>
      <p:sp>
        <p:nvSpPr>
          <p:cNvPr id="17" name="Freeform 17"/>
          <p:cNvSpPr/>
          <p:nvPr/>
        </p:nvSpPr>
        <p:spPr>
          <a:xfrm>
            <a:off x="336024" y="9125077"/>
            <a:ext cx="693636" cy="981054"/>
          </a:xfrm>
          <a:custGeom>
            <a:avLst/>
            <a:gdLst/>
            <a:ahLst/>
            <a:cxnLst/>
            <a:rect l="l" t="t" r="r" b="b"/>
            <a:pathLst>
              <a:path w="693636" h="981054">
                <a:moveTo>
                  <a:pt x="0" y="0"/>
                </a:moveTo>
                <a:lnTo>
                  <a:pt x="693636" y="0"/>
                </a:lnTo>
                <a:lnTo>
                  <a:pt x="693636" y="981054"/>
                </a:lnTo>
                <a:lnTo>
                  <a:pt x="0" y="981054"/>
                </a:lnTo>
                <a:lnTo>
                  <a:pt x="0" y="0"/>
                </a:lnTo>
                <a:close/>
              </a:path>
            </a:pathLst>
          </a:custGeom>
          <a:blipFill>
            <a:blip r:embed="rId5"/>
            <a:stretch>
              <a:fillRect/>
            </a:stretch>
          </a:blipFill>
        </p:spPr>
        <p:txBody>
          <a:bodyPr/>
          <a:lstStyle/>
          <a:p>
            <a:endParaRPr lang="en-US"/>
          </a:p>
        </p:txBody>
      </p:sp>
      <p:sp>
        <p:nvSpPr>
          <p:cNvPr id="18" name="TextBox 12">
            <a:extLst>
              <a:ext uri="{FF2B5EF4-FFF2-40B4-BE49-F238E27FC236}">
                <a16:creationId xmlns:a16="http://schemas.microsoft.com/office/drawing/2014/main" id="{2771D390-F4FF-B452-4343-5EF65D06C698}"/>
              </a:ext>
            </a:extLst>
          </p:cNvPr>
          <p:cNvSpPr txBox="1"/>
          <p:nvPr/>
        </p:nvSpPr>
        <p:spPr>
          <a:xfrm>
            <a:off x="11328742" y="4526398"/>
            <a:ext cx="6286961" cy="416750"/>
          </a:xfrm>
          <a:prstGeom prst="rect">
            <a:avLst/>
          </a:prstGeom>
        </p:spPr>
        <p:txBody>
          <a:bodyPr lIns="0" tIns="0" rIns="0" bIns="0" rtlCol="0" anchor="t">
            <a:spAutoFit/>
          </a:bodyPr>
          <a:lstStyle/>
          <a:p>
            <a:pPr algn="ctr">
              <a:lnSpc>
                <a:spcPts val="3279"/>
              </a:lnSpc>
              <a:spcBef>
                <a:spcPct val="0"/>
              </a:spcBef>
            </a:pPr>
            <a:r>
              <a:rPr lang="en-US" sz="2342" dirty="0">
                <a:solidFill>
                  <a:srgbClr val="FFFFFF"/>
                </a:solidFill>
                <a:latin typeface="Poppins"/>
              </a:rPr>
              <a:t>Top Tech Innovation Award</a:t>
            </a:r>
          </a:p>
        </p:txBody>
      </p:sp>
      <p:sp>
        <p:nvSpPr>
          <p:cNvPr id="19" name="TextBox 12">
            <a:extLst>
              <a:ext uri="{FF2B5EF4-FFF2-40B4-BE49-F238E27FC236}">
                <a16:creationId xmlns:a16="http://schemas.microsoft.com/office/drawing/2014/main" id="{D6BCF384-9AD8-18D2-4DAC-E98372BAC354}"/>
              </a:ext>
            </a:extLst>
          </p:cNvPr>
          <p:cNvSpPr txBox="1"/>
          <p:nvPr/>
        </p:nvSpPr>
        <p:spPr>
          <a:xfrm>
            <a:off x="11328741" y="6403215"/>
            <a:ext cx="6286961" cy="824649"/>
          </a:xfrm>
          <a:prstGeom prst="rect">
            <a:avLst/>
          </a:prstGeom>
        </p:spPr>
        <p:txBody>
          <a:bodyPr lIns="0" tIns="0" rIns="0" bIns="0" rtlCol="0" anchor="t">
            <a:spAutoFit/>
          </a:bodyPr>
          <a:lstStyle/>
          <a:p>
            <a:pPr algn="ctr">
              <a:lnSpc>
                <a:spcPts val="3279"/>
              </a:lnSpc>
              <a:spcBef>
                <a:spcPct val="0"/>
              </a:spcBef>
            </a:pPr>
            <a:r>
              <a:rPr lang="en-US" sz="2342" dirty="0">
                <a:latin typeface="Poppins"/>
              </a:rPr>
              <a:t>SME Entrepreneurs </a:t>
            </a:r>
          </a:p>
          <a:p>
            <a:pPr algn="ctr">
              <a:lnSpc>
                <a:spcPts val="3279"/>
              </a:lnSpc>
              <a:spcBef>
                <a:spcPct val="0"/>
              </a:spcBef>
            </a:pPr>
            <a:r>
              <a:rPr lang="en-US" sz="2342" dirty="0">
                <a:latin typeface="Poppins"/>
              </a:rPr>
              <a:t>Business Awards (SEBA)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4000"/>
            </a:blip>
            <a:stretch>
              <a:fillRect t="-18518"/>
            </a:stretch>
          </a:blipFill>
        </p:spPr>
        <p:txBody>
          <a:bodyPr/>
          <a:lstStyle/>
          <a:p>
            <a:endParaRPr lang="en-US"/>
          </a:p>
        </p:txBody>
      </p:sp>
      <p:grpSp>
        <p:nvGrpSpPr>
          <p:cNvPr id="3" name="Group 3"/>
          <p:cNvGrpSpPr/>
          <p:nvPr/>
        </p:nvGrpSpPr>
        <p:grpSpPr>
          <a:xfrm>
            <a:off x="0" y="5106807"/>
            <a:ext cx="18288000" cy="5143500"/>
            <a:chOff x="0" y="0"/>
            <a:chExt cx="4816593" cy="1354667"/>
          </a:xfrm>
        </p:grpSpPr>
        <p:sp>
          <p:nvSpPr>
            <p:cNvPr id="4" name="Freeform 4"/>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solidFill>
              <a:srgbClr val="FFFFFF">
                <a:alpha val="90980"/>
              </a:srgbClr>
            </a:solidFill>
          </p:spPr>
          <p:txBody>
            <a:bodyPr/>
            <a:lstStyle/>
            <a:p>
              <a:endParaRPr lang="en-US"/>
            </a:p>
          </p:txBody>
        </p:sp>
        <p:sp>
          <p:nvSpPr>
            <p:cNvPr id="5" name="TextBox 5"/>
            <p:cNvSpPr txBox="1"/>
            <p:nvPr/>
          </p:nvSpPr>
          <p:spPr>
            <a:xfrm>
              <a:off x="0" y="-47625"/>
              <a:ext cx="4816593" cy="1402292"/>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4112296" y="5287801"/>
            <a:ext cx="10143658" cy="1375155"/>
          </a:xfrm>
          <a:prstGeom prst="rect">
            <a:avLst/>
          </a:prstGeom>
        </p:spPr>
        <p:txBody>
          <a:bodyPr lIns="0" tIns="0" rIns="0" bIns="0" rtlCol="0" anchor="t">
            <a:spAutoFit/>
          </a:bodyPr>
          <a:lstStyle/>
          <a:p>
            <a:pPr algn="ctr">
              <a:lnSpc>
                <a:spcPts val="11272"/>
              </a:lnSpc>
              <a:spcBef>
                <a:spcPct val="0"/>
              </a:spcBef>
            </a:pPr>
            <a:r>
              <a:rPr lang="en-US" sz="8051">
                <a:solidFill>
                  <a:srgbClr val="2E3191"/>
                </a:solidFill>
                <a:latin typeface="League Spartan"/>
              </a:rPr>
              <a:t>THANK YOU</a:t>
            </a:r>
          </a:p>
        </p:txBody>
      </p:sp>
      <p:sp>
        <p:nvSpPr>
          <p:cNvPr id="7" name="AutoShape 7"/>
          <p:cNvSpPr/>
          <p:nvPr/>
        </p:nvSpPr>
        <p:spPr>
          <a:xfrm>
            <a:off x="5938006" y="6567706"/>
            <a:ext cx="6492240" cy="0"/>
          </a:xfrm>
          <a:prstGeom prst="line">
            <a:avLst/>
          </a:prstGeom>
          <a:ln w="38100" cap="flat">
            <a:solidFill>
              <a:srgbClr val="000000"/>
            </a:solidFill>
            <a:prstDash val="solid"/>
            <a:headEnd type="none" w="sm" len="sm"/>
            <a:tailEnd type="none" w="sm" len="sm"/>
          </a:ln>
        </p:spPr>
        <p:txBody>
          <a:bodyPr/>
          <a:lstStyle/>
          <a:p>
            <a:endParaRPr lang="en-US"/>
          </a:p>
        </p:txBody>
      </p:sp>
      <p:sp>
        <p:nvSpPr>
          <p:cNvPr id="8" name="Freeform 8"/>
          <p:cNvSpPr/>
          <p:nvPr/>
        </p:nvSpPr>
        <p:spPr>
          <a:xfrm>
            <a:off x="7122017" y="6776556"/>
            <a:ext cx="707821" cy="707821"/>
          </a:xfrm>
          <a:custGeom>
            <a:avLst/>
            <a:gdLst/>
            <a:ahLst/>
            <a:cxnLst/>
            <a:rect l="l" t="t" r="r" b="b"/>
            <a:pathLst>
              <a:path w="707821" h="707821">
                <a:moveTo>
                  <a:pt x="0" y="0"/>
                </a:moveTo>
                <a:lnTo>
                  <a:pt x="707821" y="0"/>
                </a:lnTo>
                <a:lnTo>
                  <a:pt x="707821" y="707820"/>
                </a:lnTo>
                <a:lnTo>
                  <a:pt x="0" y="7078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8082901" y="6842442"/>
            <a:ext cx="5209437" cy="518897"/>
          </a:xfrm>
          <a:prstGeom prst="rect">
            <a:avLst/>
          </a:prstGeom>
        </p:spPr>
        <p:txBody>
          <a:bodyPr lIns="0" tIns="0" rIns="0" bIns="0" rtlCol="0" anchor="t">
            <a:spAutoFit/>
          </a:bodyPr>
          <a:lstStyle/>
          <a:p>
            <a:pPr marL="0" lvl="0" indent="0" algn="l">
              <a:lnSpc>
                <a:spcPts val="4310"/>
              </a:lnSpc>
              <a:spcBef>
                <a:spcPct val="0"/>
              </a:spcBef>
            </a:pPr>
            <a:r>
              <a:rPr lang="en-US" sz="3078">
                <a:solidFill>
                  <a:srgbClr val="000000"/>
                </a:solidFill>
                <a:latin typeface="Canva Sans"/>
              </a:rPr>
              <a:t>www.israk.my</a:t>
            </a:r>
          </a:p>
        </p:txBody>
      </p:sp>
      <p:sp>
        <p:nvSpPr>
          <p:cNvPr id="10" name="Freeform 10"/>
          <p:cNvSpPr/>
          <p:nvPr/>
        </p:nvSpPr>
        <p:spPr>
          <a:xfrm>
            <a:off x="12118607" y="7059833"/>
            <a:ext cx="2007485" cy="2839316"/>
          </a:xfrm>
          <a:custGeom>
            <a:avLst/>
            <a:gdLst/>
            <a:ahLst/>
            <a:cxnLst/>
            <a:rect l="l" t="t" r="r" b="b"/>
            <a:pathLst>
              <a:path w="2007485" h="2839316">
                <a:moveTo>
                  <a:pt x="0" y="0"/>
                </a:moveTo>
                <a:lnTo>
                  <a:pt x="2007485" y="0"/>
                </a:lnTo>
                <a:lnTo>
                  <a:pt x="2007485" y="2839316"/>
                </a:lnTo>
                <a:lnTo>
                  <a:pt x="0" y="2839316"/>
                </a:lnTo>
                <a:lnTo>
                  <a:pt x="0" y="0"/>
                </a:lnTo>
                <a:close/>
              </a:path>
            </a:pathLst>
          </a:custGeom>
          <a:blipFill>
            <a:blip r:embed="rId5"/>
            <a:stretch>
              <a:fillRect/>
            </a:stretch>
          </a:blipFill>
        </p:spPr>
        <p:txBody>
          <a:bodyPr/>
          <a:lstStyle/>
          <a:p>
            <a:endParaRPr lang="en-US"/>
          </a:p>
        </p:txBody>
      </p:sp>
      <p:sp>
        <p:nvSpPr>
          <p:cNvPr id="11" name="Freeform 11"/>
          <p:cNvSpPr/>
          <p:nvPr/>
        </p:nvSpPr>
        <p:spPr>
          <a:xfrm>
            <a:off x="2619401" y="7952392"/>
            <a:ext cx="6078979" cy="1464369"/>
          </a:xfrm>
          <a:custGeom>
            <a:avLst/>
            <a:gdLst/>
            <a:ahLst/>
            <a:cxnLst/>
            <a:rect l="l" t="t" r="r" b="b"/>
            <a:pathLst>
              <a:path w="6078979" h="1464369">
                <a:moveTo>
                  <a:pt x="0" y="0"/>
                </a:moveTo>
                <a:lnTo>
                  <a:pt x="6078979" y="0"/>
                </a:lnTo>
                <a:lnTo>
                  <a:pt x="6078979" y="1464370"/>
                </a:lnTo>
                <a:lnTo>
                  <a:pt x="0" y="1464370"/>
                </a:lnTo>
                <a:lnTo>
                  <a:pt x="0" y="0"/>
                </a:lnTo>
                <a:close/>
              </a:path>
            </a:pathLst>
          </a:custGeom>
          <a:blipFill>
            <a:blip r:embed="rId6"/>
            <a:stretch>
              <a:fillRect/>
            </a:stretch>
          </a:blipFill>
        </p:spPr>
        <p:txBody>
          <a:bodyPr/>
          <a:lstStyle/>
          <a:p>
            <a:endParaRPr lang="en-US"/>
          </a:p>
        </p:txBody>
      </p:sp>
      <p:sp>
        <p:nvSpPr>
          <p:cNvPr id="12" name="Freeform 12"/>
          <p:cNvSpPr/>
          <p:nvPr/>
        </p:nvSpPr>
        <p:spPr>
          <a:xfrm>
            <a:off x="8915400" y="7405571"/>
            <a:ext cx="3074735" cy="2147840"/>
          </a:xfrm>
          <a:custGeom>
            <a:avLst/>
            <a:gdLst/>
            <a:ahLst/>
            <a:cxnLst/>
            <a:rect l="l" t="t" r="r" b="b"/>
            <a:pathLst>
              <a:path w="3074735" h="2147840">
                <a:moveTo>
                  <a:pt x="0" y="0"/>
                </a:moveTo>
                <a:lnTo>
                  <a:pt x="3074736" y="0"/>
                </a:lnTo>
                <a:lnTo>
                  <a:pt x="3074736" y="2147840"/>
                </a:lnTo>
                <a:lnTo>
                  <a:pt x="0" y="2147840"/>
                </a:lnTo>
                <a:lnTo>
                  <a:pt x="0" y="0"/>
                </a:lnTo>
                <a:close/>
              </a:path>
            </a:pathLst>
          </a:custGeom>
          <a:blipFill>
            <a:blip r:embed="rId7"/>
            <a:stretch>
              <a:fillRect r="-269692" b="-15313"/>
            </a:stretch>
          </a:blipFill>
        </p:spPr>
        <p:txBody>
          <a:bodyPr/>
          <a:lstStyle/>
          <a:p>
            <a:endParaRPr lang="en-US"/>
          </a:p>
        </p:txBody>
      </p:sp>
      <p:sp>
        <p:nvSpPr>
          <p:cNvPr id="13" name="Freeform 10"/>
          <p:cNvSpPr/>
          <p:nvPr/>
        </p:nvSpPr>
        <p:spPr>
          <a:xfrm>
            <a:off x="14254564" y="7671082"/>
            <a:ext cx="1801289" cy="1759641"/>
          </a:xfrm>
          <a:custGeom>
            <a:avLst/>
            <a:gdLst/>
            <a:ahLst/>
            <a:cxnLst/>
            <a:rect l="l" t="t" r="r" b="b"/>
            <a:pathLst>
              <a:path w="2350742" h="2296390">
                <a:moveTo>
                  <a:pt x="0" y="0"/>
                </a:moveTo>
                <a:lnTo>
                  <a:pt x="2350742" y="0"/>
                </a:lnTo>
                <a:lnTo>
                  <a:pt x="2350742" y="2296390"/>
                </a:lnTo>
                <a:lnTo>
                  <a:pt x="0" y="2296390"/>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499600" cy="10287000"/>
            <a:chOff x="0" y="0"/>
            <a:chExt cx="2501952" cy="2709333"/>
          </a:xfrm>
        </p:grpSpPr>
        <p:sp>
          <p:nvSpPr>
            <p:cNvPr id="3" name="Freeform 3"/>
            <p:cNvSpPr/>
            <p:nvPr/>
          </p:nvSpPr>
          <p:spPr>
            <a:xfrm>
              <a:off x="0" y="0"/>
              <a:ext cx="2501952" cy="2709333"/>
            </a:xfrm>
            <a:custGeom>
              <a:avLst/>
              <a:gdLst/>
              <a:ahLst/>
              <a:cxnLst/>
              <a:rect l="l" t="t" r="r" b="b"/>
              <a:pathLst>
                <a:path w="2501952" h="2709333">
                  <a:moveTo>
                    <a:pt x="0" y="0"/>
                  </a:moveTo>
                  <a:lnTo>
                    <a:pt x="2501952" y="0"/>
                  </a:lnTo>
                  <a:lnTo>
                    <a:pt x="2501952" y="2709333"/>
                  </a:lnTo>
                  <a:lnTo>
                    <a:pt x="0" y="2709333"/>
                  </a:lnTo>
                  <a:close/>
                </a:path>
              </a:pathLst>
            </a:custGeom>
            <a:solidFill>
              <a:srgbClr val="2E3191"/>
            </a:solidFill>
          </p:spPr>
          <p:txBody>
            <a:bodyPr/>
            <a:lstStyle/>
            <a:p>
              <a:endParaRPr lang="en-US"/>
            </a:p>
          </p:txBody>
        </p:sp>
        <p:sp>
          <p:nvSpPr>
            <p:cNvPr id="4" name="TextBox 4"/>
            <p:cNvSpPr txBox="1"/>
            <p:nvPr/>
          </p:nvSpPr>
          <p:spPr>
            <a:xfrm>
              <a:off x="0" y="-47625"/>
              <a:ext cx="2501952" cy="2756958"/>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20" y="1513871"/>
            <a:ext cx="6417963" cy="722027"/>
          </a:xfrm>
          <a:prstGeom prst="rect">
            <a:avLst/>
          </a:prstGeom>
        </p:spPr>
        <p:txBody>
          <a:bodyPr lIns="0" tIns="0" rIns="0" bIns="0" rtlCol="0" anchor="t">
            <a:spAutoFit/>
          </a:bodyPr>
          <a:lstStyle/>
          <a:p>
            <a:pPr>
              <a:lnSpc>
                <a:spcPts val="5878"/>
              </a:lnSpc>
              <a:spcBef>
                <a:spcPct val="0"/>
              </a:spcBef>
            </a:pPr>
            <a:r>
              <a:rPr lang="en-US" sz="4198">
                <a:solidFill>
                  <a:srgbClr val="FFFFFF"/>
                </a:solidFill>
                <a:latin typeface="League Spartan"/>
              </a:rPr>
              <a:t>VISION AND MISSION</a:t>
            </a:r>
          </a:p>
        </p:txBody>
      </p:sp>
      <p:sp>
        <p:nvSpPr>
          <p:cNvPr id="6" name="AutoShape 6"/>
          <p:cNvSpPr/>
          <p:nvPr/>
        </p:nvSpPr>
        <p:spPr>
          <a:xfrm flipV="1">
            <a:off x="1029792" y="2233059"/>
            <a:ext cx="5761990" cy="19050"/>
          </a:xfrm>
          <a:prstGeom prst="line">
            <a:avLst/>
          </a:prstGeom>
          <a:ln w="38100" cap="flat">
            <a:solidFill>
              <a:srgbClr val="FFFFFF"/>
            </a:solidFill>
            <a:prstDash val="solid"/>
            <a:headEnd type="none" w="sm" len="sm"/>
            <a:tailEnd type="none" w="sm" len="sm"/>
          </a:ln>
        </p:spPr>
        <p:txBody>
          <a:bodyPr/>
          <a:lstStyle/>
          <a:p>
            <a:endParaRPr lang="en-US"/>
          </a:p>
        </p:txBody>
      </p:sp>
      <p:sp>
        <p:nvSpPr>
          <p:cNvPr id="7" name="Freeform 7"/>
          <p:cNvSpPr/>
          <p:nvPr/>
        </p:nvSpPr>
        <p:spPr>
          <a:xfrm>
            <a:off x="1029729" y="3860110"/>
            <a:ext cx="1117631" cy="991290"/>
          </a:xfrm>
          <a:custGeom>
            <a:avLst/>
            <a:gdLst/>
            <a:ahLst/>
            <a:cxnLst/>
            <a:rect l="l" t="t" r="r" b="b"/>
            <a:pathLst>
              <a:path w="1117631" h="991290">
                <a:moveTo>
                  <a:pt x="0" y="0"/>
                </a:moveTo>
                <a:lnTo>
                  <a:pt x="1117631" y="0"/>
                </a:lnTo>
                <a:lnTo>
                  <a:pt x="1117631" y="991290"/>
                </a:lnTo>
                <a:lnTo>
                  <a:pt x="0" y="9912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028700" y="7127875"/>
            <a:ext cx="1117674" cy="827079"/>
          </a:xfrm>
          <a:custGeom>
            <a:avLst/>
            <a:gdLst/>
            <a:ahLst/>
            <a:cxnLst/>
            <a:rect l="l" t="t" r="r" b="b"/>
            <a:pathLst>
              <a:path w="1117674" h="827079">
                <a:moveTo>
                  <a:pt x="0" y="0"/>
                </a:moveTo>
                <a:lnTo>
                  <a:pt x="1117674" y="0"/>
                </a:lnTo>
                <a:lnTo>
                  <a:pt x="1117674" y="827079"/>
                </a:lnTo>
                <a:lnTo>
                  <a:pt x="0" y="8270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a:grpSpLocks noChangeAspect="1"/>
          </p:cNvGrpSpPr>
          <p:nvPr/>
        </p:nvGrpSpPr>
        <p:grpSpPr>
          <a:xfrm>
            <a:off x="8583333" y="1209088"/>
            <a:ext cx="7618923" cy="7868824"/>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t="-22698" b="-22698"/>
              </a:stretch>
            </a:blipFill>
          </p:spPr>
          <p:txBody>
            <a:bodyPr/>
            <a:lstStyle/>
            <a:p>
              <a:endParaRPr lang="en-US"/>
            </a:p>
          </p:txBody>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D2D2D2"/>
            </a:solidFill>
          </p:spPr>
          <p:txBody>
            <a:bodyPr/>
            <a:lstStyle/>
            <a:p>
              <a:endParaRPr lang="en-US"/>
            </a:p>
          </p:txBody>
        </p:sp>
      </p:grpSp>
      <p:sp>
        <p:nvSpPr>
          <p:cNvPr id="12" name="Freeform 12"/>
          <p:cNvSpPr/>
          <p:nvPr/>
        </p:nvSpPr>
        <p:spPr>
          <a:xfrm>
            <a:off x="15895010" y="220205"/>
            <a:ext cx="2077348" cy="480098"/>
          </a:xfrm>
          <a:custGeom>
            <a:avLst/>
            <a:gdLst/>
            <a:ahLst/>
            <a:cxnLst/>
            <a:rect l="l" t="t" r="r" b="b"/>
            <a:pathLst>
              <a:path w="2077348" h="480098">
                <a:moveTo>
                  <a:pt x="0" y="0"/>
                </a:moveTo>
                <a:lnTo>
                  <a:pt x="2077349" y="0"/>
                </a:lnTo>
                <a:lnTo>
                  <a:pt x="2077349" y="480099"/>
                </a:lnTo>
                <a:lnTo>
                  <a:pt x="0" y="480099"/>
                </a:lnTo>
                <a:lnTo>
                  <a:pt x="0" y="0"/>
                </a:lnTo>
                <a:close/>
              </a:path>
            </a:pathLst>
          </a:custGeom>
          <a:blipFill>
            <a:blip r:embed="rId7"/>
            <a:stretch>
              <a:fillRect/>
            </a:stretch>
          </a:blipFill>
        </p:spPr>
        <p:txBody>
          <a:bodyPr/>
          <a:lstStyle/>
          <a:p>
            <a:endParaRPr lang="en-US"/>
          </a:p>
        </p:txBody>
      </p:sp>
      <p:sp>
        <p:nvSpPr>
          <p:cNvPr id="13" name="TextBox 13"/>
          <p:cNvSpPr txBox="1"/>
          <p:nvPr/>
        </p:nvSpPr>
        <p:spPr>
          <a:xfrm>
            <a:off x="1028720" y="847440"/>
            <a:ext cx="3255770" cy="648227"/>
          </a:xfrm>
          <a:prstGeom prst="rect">
            <a:avLst/>
          </a:prstGeom>
        </p:spPr>
        <p:txBody>
          <a:bodyPr lIns="0" tIns="0" rIns="0" bIns="0" rtlCol="0" anchor="t">
            <a:spAutoFit/>
          </a:bodyPr>
          <a:lstStyle/>
          <a:p>
            <a:pPr>
              <a:lnSpc>
                <a:spcPts val="5220"/>
              </a:lnSpc>
              <a:spcBef>
                <a:spcPct val="0"/>
              </a:spcBef>
            </a:pPr>
            <a:r>
              <a:rPr lang="en-US" sz="3729">
                <a:solidFill>
                  <a:srgbClr val="FFFFFF"/>
                </a:solidFill>
                <a:latin typeface="Lato Bold"/>
              </a:rPr>
              <a:t>BRAND</a:t>
            </a:r>
          </a:p>
        </p:txBody>
      </p:sp>
      <p:sp>
        <p:nvSpPr>
          <p:cNvPr id="14" name="TextBox 14"/>
          <p:cNvSpPr txBox="1"/>
          <p:nvPr/>
        </p:nvSpPr>
        <p:spPr>
          <a:xfrm>
            <a:off x="2677167" y="3466104"/>
            <a:ext cx="4769516" cy="1722152"/>
          </a:xfrm>
          <a:prstGeom prst="rect">
            <a:avLst/>
          </a:prstGeom>
        </p:spPr>
        <p:txBody>
          <a:bodyPr lIns="0" tIns="0" rIns="0" bIns="0" rtlCol="0" anchor="t">
            <a:spAutoFit/>
          </a:bodyPr>
          <a:lstStyle/>
          <a:p>
            <a:pPr>
              <a:lnSpc>
                <a:spcPts val="2728"/>
              </a:lnSpc>
              <a:spcBef>
                <a:spcPct val="0"/>
              </a:spcBef>
            </a:pPr>
            <a:r>
              <a:rPr lang="en-US" sz="1948">
                <a:solidFill>
                  <a:srgbClr val="FFFFFF"/>
                </a:solidFill>
                <a:latin typeface="Poppins"/>
              </a:rPr>
              <a:t>To become the leading provider of innovative audio-visual solutions, enhancing communication and collaboration for businesses and institutions worldwide.</a:t>
            </a:r>
          </a:p>
        </p:txBody>
      </p:sp>
      <p:sp>
        <p:nvSpPr>
          <p:cNvPr id="15" name="TextBox 15"/>
          <p:cNvSpPr txBox="1"/>
          <p:nvPr/>
        </p:nvSpPr>
        <p:spPr>
          <a:xfrm>
            <a:off x="2677167" y="6793097"/>
            <a:ext cx="5324923" cy="2750852"/>
          </a:xfrm>
          <a:prstGeom prst="rect">
            <a:avLst/>
          </a:prstGeom>
        </p:spPr>
        <p:txBody>
          <a:bodyPr lIns="0" tIns="0" rIns="0" bIns="0" rtlCol="0" anchor="t">
            <a:spAutoFit/>
          </a:bodyPr>
          <a:lstStyle/>
          <a:p>
            <a:pPr>
              <a:lnSpc>
                <a:spcPts val="2728"/>
              </a:lnSpc>
              <a:spcBef>
                <a:spcPct val="0"/>
              </a:spcBef>
            </a:pPr>
            <a:r>
              <a:rPr lang="en-US" sz="1948">
                <a:solidFill>
                  <a:srgbClr val="FFFFFF"/>
                </a:solidFill>
                <a:latin typeface="Poppins"/>
              </a:rPr>
              <a:t>We are committed to delivering cutting-edge audio-visual technology and exceptional service to empower our clients with seamless communication, engaging presentations, and collaborative solutions. We aspire to foster technological advancement while providing top-notch customer experiences</a:t>
            </a:r>
          </a:p>
        </p:txBody>
      </p:sp>
      <p:sp>
        <p:nvSpPr>
          <p:cNvPr id="16" name="TextBox 16"/>
          <p:cNvSpPr txBox="1"/>
          <p:nvPr/>
        </p:nvSpPr>
        <p:spPr>
          <a:xfrm>
            <a:off x="9616225" y="9777402"/>
            <a:ext cx="12557571" cy="240030"/>
          </a:xfrm>
          <a:prstGeom prst="rect">
            <a:avLst/>
          </a:prstGeom>
        </p:spPr>
        <p:txBody>
          <a:bodyPr lIns="0" tIns="0" rIns="0" bIns="0" rtlCol="0" anchor="t">
            <a:spAutoFit/>
          </a:bodyPr>
          <a:lstStyle/>
          <a:p>
            <a:pPr algn="ctr">
              <a:lnSpc>
                <a:spcPts val="1620"/>
              </a:lnSpc>
            </a:pPr>
            <a:r>
              <a:rPr lang="en-US" sz="1800" spc="-36" dirty="0">
                <a:solidFill>
                  <a:srgbClr val="2E3191"/>
                </a:solidFill>
                <a:latin typeface="Poppins Bold"/>
              </a:rPr>
              <a:t>MOST TRUSTED BRAND</a:t>
            </a:r>
          </a:p>
        </p:txBody>
      </p:sp>
      <p:sp>
        <p:nvSpPr>
          <p:cNvPr id="17" name="Freeform 17"/>
          <p:cNvSpPr/>
          <p:nvPr/>
        </p:nvSpPr>
        <p:spPr>
          <a:xfrm>
            <a:off x="17259300" y="9258300"/>
            <a:ext cx="693636" cy="981054"/>
          </a:xfrm>
          <a:custGeom>
            <a:avLst/>
            <a:gdLst/>
            <a:ahLst/>
            <a:cxnLst/>
            <a:rect l="l" t="t" r="r" b="b"/>
            <a:pathLst>
              <a:path w="693636" h="981054">
                <a:moveTo>
                  <a:pt x="0" y="0"/>
                </a:moveTo>
                <a:lnTo>
                  <a:pt x="693636" y="0"/>
                </a:lnTo>
                <a:lnTo>
                  <a:pt x="693636" y="981054"/>
                </a:lnTo>
                <a:lnTo>
                  <a:pt x="0" y="981054"/>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0000"/>
            </a:blip>
            <a:stretch>
              <a:fillRect l="-20312" r="-20312"/>
            </a:stretch>
          </a:blipFill>
        </p:spPr>
        <p:txBody>
          <a:bodyPr/>
          <a:lstStyle/>
          <a:p>
            <a:endParaRPr lang="en-US"/>
          </a:p>
        </p:txBody>
      </p:sp>
      <p:grpSp>
        <p:nvGrpSpPr>
          <p:cNvPr id="3" name="Group 3"/>
          <p:cNvGrpSpPr/>
          <p:nvPr/>
        </p:nvGrpSpPr>
        <p:grpSpPr>
          <a:xfrm>
            <a:off x="15201900" y="0"/>
            <a:ext cx="3086100" cy="10287000"/>
            <a:chOff x="0" y="0"/>
            <a:chExt cx="812800" cy="2709333"/>
          </a:xfrm>
        </p:grpSpPr>
        <p:sp>
          <p:nvSpPr>
            <p:cNvPr id="4" name="Freeform 4"/>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593C8F"/>
            </a:solidFill>
          </p:spPr>
          <p:txBody>
            <a:bodyPr/>
            <a:lstStyle/>
            <a:p>
              <a:endParaRPr lang="en-US"/>
            </a:p>
          </p:txBody>
        </p:sp>
        <p:sp>
          <p:nvSpPr>
            <p:cNvPr id="5" name="TextBox 5"/>
            <p:cNvSpPr txBox="1"/>
            <p:nvPr/>
          </p:nvSpPr>
          <p:spPr>
            <a:xfrm>
              <a:off x="0" y="-47625"/>
              <a:ext cx="812800"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a:off x="15821153" y="-105687"/>
            <a:ext cx="2466847" cy="10528935"/>
            <a:chOff x="0" y="0"/>
            <a:chExt cx="786130" cy="3355340"/>
          </a:xfrm>
        </p:grpSpPr>
        <p:sp>
          <p:nvSpPr>
            <p:cNvPr id="7" name="Freeform 7"/>
            <p:cNvSpPr/>
            <p:nvPr/>
          </p:nvSpPr>
          <p:spPr>
            <a:xfrm>
              <a:off x="0" y="0"/>
              <a:ext cx="786130" cy="3355340"/>
            </a:xfrm>
            <a:custGeom>
              <a:avLst/>
              <a:gdLst/>
              <a:ahLst/>
              <a:cxnLst/>
              <a:rect l="l" t="t" r="r" b="b"/>
              <a:pathLst>
                <a:path w="786130" h="3355340">
                  <a:moveTo>
                    <a:pt x="0" y="0"/>
                  </a:moveTo>
                  <a:lnTo>
                    <a:pt x="786130" y="0"/>
                  </a:lnTo>
                  <a:lnTo>
                    <a:pt x="786130" y="3355340"/>
                  </a:lnTo>
                  <a:lnTo>
                    <a:pt x="0" y="3355340"/>
                  </a:lnTo>
                  <a:close/>
                </a:path>
              </a:pathLst>
            </a:custGeom>
            <a:blipFill>
              <a:blip r:embed="rId3"/>
              <a:stretch>
                <a:fillRect l="-270013" r="-270013"/>
              </a:stretch>
            </a:blipFill>
          </p:spPr>
          <p:txBody>
            <a:bodyPr/>
            <a:lstStyle/>
            <a:p>
              <a:endParaRPr lang="en-US"/>
            </a:p>
          </p:txBody>
        </p:sp>
      </p:grpSp>
      <p:grpSp>
        <p:nvGrpSpPr>
          <p:cNvPr id="8" name="Group 8"/>
          <p:cNvGrpSpPr>
            <a:grpSpLocks noChangeAspect="1"/>
          </p:cNvGrpSpPr>
          <p:nvPr/>
        </p:nvGrpSpPr>
        <p:grpSpPr>
          <a:xfrm>
            <a:off x="13330493" y="-105687"/>
            <a:ext cx="2466847" cy="10528935"/>
            <a:chOff x="0" y="0"/>
            <a:chExt cx="786130" cy="3355340"/>
          </a:xfrm>
        </p:grpSpPr>
        <p:sp>
          <p:nvSpPr>
            <p:cNvPr id="9" name="Freeform 9"/>
            <p:cNvSpPr/>
            <p:nvPr/>
          </p:nvSpPr>
          <p:spPr>
            <a:xfrm>
              <a:off x="0" y="0"/>
              <a:ext cx="786130" cy="3355340"/>
            </a:xfrm>
            <a:custGeom>
              <a:avLst/>
              <a:gdLst/>
              <a:ahLst/>
              <a:cxnLst/>
              <a:rect l="l" t="t" r="r" b="b"/>
              <a:pathLst>
                <a:path w="786130" h="3355340">
                  <a:moveTo>
                    <a:pt x="0" y="0"/>
                  </a:moveTo>
                  <a:lnTo>
                    <a:pt x="786130" y="0"/>
                  </a:lnTo>
                  <a:lnTo>
                    <a:pt x="786130" y="3355340"/>
                  </a:lnTo>
                  <a:lnTo>
                    <a:pt x="0" y="3355340"/>
                  </a:lnTo>
                  <a:close/>
                </a:path>
              </a:pathLst>
            </a:custGeom>
            <a:blipFill>
              <a:blip r:embed="rId4"/>
              <a:stretch>
                <a:fillRect l="-270113" r="-270113"/>
              </a:stretch>
            </a:blipFill>
          </p:spPr>
          <p:txBody>
            <a:bodyPr/>
            <a:lstStyle/>
            <a:p>
              <a:endParaRPr lang="en-US"/>
            </a:p>
          </p:txBody>
        </p:sp>
      </p:grpSp>
      <p:grpSp>
        <p:nvGrpSpPr>
          <p:cNvPr id="10" name="Group 10"/>
          <p:cNvGrpSpPr>
            <a:grpSpLocks noChangeAspect="1"/>
          </p:cNvGrpSpPr>
          <p:nvPr/>
        </p:nvGrpSpPr>
        <p:grpSpPr>
          <a:xfrm>
            <a:off x="10816020" y="-105687"/>
            <a:ext cx="2466847" cy="10528935"/>
            <a:chOff x="0" y="0"/>
            <a:chExt cx="786130" cy="3355340"/>
          </a:xfrm>
        </p:grpSpPr>
        <p:sp>
          <p:nvSpPr>
            <p:cNvPr id="11" name="Freeform 11"/>
            <p:cNvSpPr/>
            <p:nvPr/>
          </p:nvSpPr>
          <p:spPr>
            <a:xfrm>
              <a:off x="0" y="0"/>
              <a:ext cx="786130" cy="3355340"/>
            </a:xfrm>
            <a:custGeom>
              <a:avLst/>
              <a:gdLst/>
              <a:ahLst/>
              <a:cxnLst/>
              <a:rect l="l" t="t" r="r" b="b"/>
              <a:pathLst>
                <a:path w="786130" h="3355340">
                  <a:moveTo>
                    <a:pt x="0" y="0"/>
                  </a:moveTo>
                  <a:lnTo>
                    <a:pt x="786130" y="0"/>
                  </a:lnTo>
                  <a:lnTo>
                    <a:pt x="786130" y="3355340"/>
                  </a:lnTo>
                  <a:lnTo>
                    <a:pt x="0" y="3355340"/>
                  </a:lnTo>
                  <a:close/>
                </a:path>
              </a:pathLst>
            </a:custGeom>
            <a:blipFill>
              <a:blip r:embed="rId5"/>
              <a:stretch>
                <a:fillRect l="-270113" r="-270113"/>
              </a:stretch>
            </a:blipFill>
          </p:spPr>
          <p:txBody>
            <a:bodyPr/>
            <a:lstStyle/>
            <a:p>
              <a:endParaRPr lang="en-US"/>
            </a:p>
          </p:txBody>
        </p:sp>
      </p:grpSp>
      <p:sp>
        <p:nvSpPr>
          <p:cNvPr id="12" name="TextBox 12"/>
          <p:cNvSpPr txBox="1"/>
          <p:nvPr/>
        </p:nvSpPr>
        <p:spPr>
          <a:xfrm>
            <a:off x="1028720" y="895350"/>
            <a:ext cx="3255770" cy="628046"/>
          </a:xfrm>
          <a:prstGeom prst="rect">
            <a:avLst/>
          </a:prstGeom>
        </p:spPr>
        <p:txBody>
          <a:bodyPr lIns="0" tIns="0" rIns="0" bIns="0" rtlCol="0" anchor="t">
            <a:spAutoFit/>
          </a:bodyPr>
          <a:lstStyle/>
          <a:p>
            <a:pPr>
              <a:lnSpc>
                <a:spcPts val="5080"/>
              </a:lnSpc>
              <a:spcBef>
                <a:spcPct val="0"/>
              </a:spcBef>
            </a:pPr>
            <a:r>
              <a:rPr lang="en-US" sz="3629">
                <a:solidFill>
                  <a:srgbClr val="000000"/>
                </a:solidFill>
                <a:latin typeface="Lato Bold"/>
              </a:rPr>
              <a:t>BRAND</a:t>
            </a:r>
          </a:p>
        </p:txBody>
      </p:sp>
      <p:sp>
        <p:nvSpPr>
          <p:cNvPr id="13" name="TextBox 13"/>
          <p:cNvSpPr txBox="1"/>
          <p:nvPr/>
        </p:nvSpPr>
        <p:spPr>
          <a:xfrm>
            <a:off x="1028720" y="1494821"/>
            <a:ext cx="4957463" cy="738238"/>
          </a:xfrm>
          <a:prstGeom prst="rect">
            <a:avLst/>
          </a:prstGeom>
        </p:spPr>
        <p:txBody>
          <a:bodyPr lIns="0" tIns="0" rIns="0" bIns="0" rtlCol="0" anchor="t">
            <a:spAutoFit/>
          </a:bodyPr>
          <a:lstStyle/>
          <a:p>
            <a:pPr>
              <a:lnSpc>
                <a:spcPts val="6018"/>
              </a:lnSpc>
              <a:spcBef>
                <a:spcPct val="0"/>
              </a:spcBef>
            </a:pPr>
            <a:r>
              <a:rPr lang="en-US" sz="4298">
                <a:solidFill>
                  <a:srgbClr val="2E3191"/>
                </a:solidFill>
                <a:latin typeface="League Spartan"/>
              </a:rPr>
              <a:t>GOALS</a:t>
            </a:r>
          </a:p>
        </p:txBody>
      </p:sp>
      <p:sp>
        <p:nvSpPr>
          <p:cNvPr id="14" name="AutoShape 14"/>
          <p:cNvSpPr/>
          <p:nvPr/>
        </p:nvSpPr>
        <p:spPr>
          <a:xfrm flipH="1">
            <a:off x="1028720" y="2186817"/>
            <a:ext cx="0" cy="0"/>
          </a:xfrm>
          <a:prstGeom prst="line">
            <a:avLst/>
          </a:prstGeom>
          <a:ln w="19050" cap="flat">
            <a:solidFill>
              <a:srgbClr val="000000"/>
            </a:solidFill>
            <a:prstDash val="solid"/>
            <a:headEnd type="none" w="sm" len="sm"/>
            <a:tailEnd type="none" w="sm" len="sm"/>
          </a:ln>
        </p:spPr>
        <p:txBody>
          <a:bodyPr/>
          <a:lstStyle/>
          <a:p>
            <a:endParaRPr lang="en-US"/>
          </a:p>
        </p:txBody>
      </p:sp>
      <p:sp>
        <p:nvSpPr>
          <p:cNvPr id="15" name="TextBox 15"/>
          <p:cNvSpPr txBox="1"/>
          <p:nvPr/>
        </p:nvSpPr>
        <p:spPr>
          <a:xfrm>
            <a:off x="1027649" y="2852184"/>
            <a:ext cx="6907921" cy="1226217"/>
          </a:xfrm>
          <a:prstGeom prst="rect">
            <a:avLst/>
          </a:prstGeom>
        </p:spPr>
        <p:txBody>
          <a:bodyPr lIns="0" tIns="0" rIns="0" bIns="0" rtlCol="0" anchor="t">
            <a:spAutoFit/>
          </a:bodyPr>
          <a:lstStyle/>
          <a:p>
            <a:pPr>
              <a:lnSpc>
                <a:spcPts val="3428"/>
              </a:lnSpc>
            </a:pPr>
            <a:r>
              <a:rPr lang="en-US" sz="2448">
                <a:solidFill>
                  <a:srgbClr val="000000"/>
                </a:solidFill>
                <a:latin typeface="Poppins Bold"/>
              </a:rPr>
              <a:t>Market Leadership</a:t>
            </a:r>
          </a:p>
          <a:p>
            <a:pPr>
              <a:lnSpc>
                <a:spcPts val="3148"/>
              </a:lnSpc>
              <a:spcBef>
                <a:spcPct val="0"/>
              </a:spcBef>
            </a:pPr>
            <a:r>
              <a:rPr lang="en-US" sz="2248">
                <a:solidFill>
                  <a:srgbClr val="000000"/>
                </a:solidFill>
                <a:latin typeface="Poppins"/>
              </a:rPr>
              <a:t>Achieve and maintain a leadership position in the audio-visual industry by 2024</a:t>
            </a:r>
          </a:p>
        </p:txBody>
      </p:sp>
      <p:sp>
        <p:nvSpPr>
          <p:cNvPr id="16" name="AutoShape 16"/>
          <p:cNvSpPr/>
          <p:nvPr/>
        </p:nvSpPr>
        <p:spPr>
          <a:xfrm>
            <a:off x="1029792" y="2252109"/>
            <a:ext cx="2618740" cy="0"/>
          </a:xfrm>
          <a:prstGeom prst="line">
            <a:avLst/>
          </a:prstGeom>
          <a:ln w="38100" cap="flat">
            <a:solidFill>
              <a:srgbClr val="000000"/>
            </a:solidFill>
            <a:prstDash val="solid"/>
            <a:headEnd type="none" w="sm" len="sm"/>
            <a:tailEnd type="none" w="sm" len="sm"/>
          </a:ln>
        </p:spPr>
        <p:txBody>
          <a:bodyPr/>
          <a:lstStyle/>
          <a:p>
            <a:endParaRPr lang="en-US"/>
          </a:p>
        </p:txBody>
      </p:sp>
      <p:sp>
        <p:nvSpPr>
          <p:cNvPr id="17" name="TextBox 17"/>
          <p:cNvSpPr txBox="1"/>
          <p:nvPr/>
        </p:nvSpPr>
        <p:spPr>
          <a:xfrm>
            <a:off x="1029792" y="4318698"/>
            <a:ext cx="9285220" cy="1226217"/>
          </a:xfrm>
          <a:prstGeom prst="rect">
            <a:avLst/>
          </a:prstGeom>
        </p:spPr>
        <p:txBody>
          <a:bodyPr lIns="0" tIns="0" rIns="0" bIns="0" rtlCol="0" anchor="t">
            <a:spAutoFit/>
          </a:bodyPr>
          <a:lstStyle/>
          <a:p>
            <a:pPr>
              <a:lnSpc>
                <a:spcPts val="3428"/>
              </a:lnSpc>
            </a:pPr>
            <a:r>
              <a:rPr lang="en-US" sz="2448">
                <a:solidFill>
                  <a:srgbClr val="000000"/>
                </a:solidFill>
                <a:latin typeface="Poppins Bold"/>
              </a:rPr>
              <a:t>Customer Satisfaction</a:t>
            </a:r>
          </a:p>
          <a:p>
            <a:pPr>
              <a:lnSpc>
                <a:spcPts val="3148"/>
              </a:lnSpc>
              <a:spcBef>
                <a:spcPct val="0"/>
              </a:spcBef>
            </a:pPr>
            <a:r>
              <a:rPr lang="en-US" sz="2248">
                <a:solidFill>
                  <a:srgbClr val="000000"/>
                </a:solidFill>
                <a:latin typeface="Poppins"/>
              </a:rPr>
              <a:t>Ensure a high level of customer satisfaction by consistently exceeding expectations and providing excellent support.</a:t>
            </a:r>
          </a:p>
        </p:txBody>
      </p:sp>
      <p:sp>
        <p:nvSpPr>
          <p:cNvPr id="18" name="TextBox 18"/>
          <p:cNvSpPr txBox="1"/>
          <p:nvPr/>
        </p:nvSpPr>
        <p:spPr>
          <a:xfrm>
            <a:off x="1027649" y="5783040"/>
            <a:ext cx="9116183" cy="1226217"/>
          </a:xfrm>
          <a:prstGeom prst="rect">
            <a:avLst/>
          </a:prstGeom>
        </p:spPr>
        <p:txBody>
          <a:bodyPr lIns="0" tIns="0" rIns="0" bIns="0" rtlCol="0" anchor="t">
            <a:spAutoFit/>
          </a:bodyPr>
          <a:lstStyle/>
          <a:p>
            <a:pPr>
              <a:lnSpc>
                <a:spcPts val="3428"/>
              </a:lnSpc>
            </a:pPr>
            <a:r>
              <a:rPr lang="en-US" sz="2448">
                <a:solidFill>
                  <a:srgbClr val="000000"/>
                </a:solidFill>
                <a:latin typeface="Poppins Bold"/>
              </a:rPr>
              <a:t>Innovation</a:t>
            </a:r>
          </a:p>
          <a:p>
            <a:pPr>
              <a:lnSpc>
                <a:spcPts val="3148"/>
              </a:lnSpc>
              <a:spcBef>
                <a:spcPct val="0"/>
              </a:spcBef>
            </a:pPr>
            <a:r>
              <a:rPr lang="en-US" sz="2248">
                <a:solidFill>
                  <a:srgbClr val="000000"/>
                </a:solidFill>
                <a:latin typeface="Poppins"/>
              </a:rPr>
              <a:t>Continuously innovate and adapt to emerging technology trends, keeping ARVIA at the forefront of the industry.</a:t>
            </a:r>
          </a:p>
        </p:txBody>
      </p:sp>
      <p:sp>
        <p:nvSpPr>
          <p:cNvPr id="19" name="TextBox 19"/>
          <p:cNvSpPr txBox="1"/>
          <p:nvPr/>
        </p:nvSpPr>
        <p:spPr>
          <a:xfrm>
            <a:off x="1029792" y="7247383"/>
            <a:ext cx="7570701" cy="1226217"/>
          </a:xfrm>
          <a:prstGeom prst="rect">
            <a:avLst/>
          </a:prstGeom>
        </p:spPr>
        <p:txBody>
          <a:bodyPr lIns="0" tIns="0" rIns="0" bIns="0" rtlCol="0" anchor="t">
            <a:spAutoFit/>
          </a:bodyPr>
          <a:lstStyle/>
          <a:p>
            <a:pPr>
              <a:lnSpc>
                <a:spcPts val="3428"/>
              </a:lnSpc>
            </a:pPr>
            <a:r>
              <a:rPr lang="en-US" sz="2448">
                <a:solidFill>
                  <a:srgbClr val="000000"/>
                </a:solidFill>
                <a:latin typeface="Poppins Bold"/>
              </a:rPr>
              <a:t>Global Expansion</a:t>
            </a:r>
          </a:p>
          <a:p>
            <a:pPr>
              <a:lnSpc>
                <a:spcPts val="3148"/>
              </a:lnSpc>
              <a:spcBef>
                <a:spcPct val="0"/>
              </a:spcBef>
            </a:pPr>
            <a:r>
              <a:rPr lang="en-US" sz="2248">
                <a:solidFill>
                  <a:srgbClr val="000000"/>
                </a:solidFill>
                <a:latin typeface="Poppins"/>
              </a:rPr>
              <a:t>Expand our market presence beyond Malaysia and establish a global footprint.</a:t>
            </a:r>
          </a:p>
        </p:txBody>
      </p:sp>
      <p:sp>
        <p:nvSpPr>
          <p:cNvPr id="20" name="Freeform 20"/>
          <p:cNvSpPr/>
          <p:nvPr/>
        </p:nvSpPr>
        <p:spPr>
          <a:xfrm>
            <a:off x="15895010" y="220205"/>
            <a:ext cx="2077348" cy="480098"/>
          </a:xfrm>
          <a:custGeom>
            <a:avLst/>
            <a:gdLst/>
            <a:ahLst/>
            <a:cxnLst/>
            <a:rect l="l" t="t" r="r" b="b"/>
            <a:pathLst>
              <a:path w="2077348" h="480098">
                <a:moveTo>
                  <a:pt x="0" y="0"/>
                </a:moveTo>
                <a:lnTo>
                  <a:pt x="2077349" y="0"/>
                </a:lnTo>
                <a:lnTo>
                  <a:pt x="2077349" y="480099"/>
                </a:lnTo>
                <a:lnTo>
                  <a:pt x="0" y="480099"/>
                </a:lnTo>
                <a:lnTo>
                  <a:pt x="0" y="0"/>
                </a:lnTo>
                <a:close/>
              </a:path>
            </a:pathLst>
          </a:custGeom>
          <a:blipFill>
            <a:blip r:embed="rId6"/>
            <a:stretch>
              <a:fillRect/>
            </a:stretch>
          </a:blipFill>
        </p:spPr>
        <p:txBody>
          <a:bodyPr/>
          <a:lstStyle/>
          <a:p>
            <a:endParaRPr lang="en-US"/>
          </a:p>
        </p:txBody>
      </p:sp>
      <p:sp>
        <p:nvSpPr>
          <p:cNvPr id="21" name="TextBox 21"/>
          <p:cNvSpPr txBox="1"/>
          <p:nvPr/>
        </p:nvSpPr>
        <p:spPr>
          <a:xfrm>
            <a:off x="141742" y="9707077"/>
            <a:ext cx="4394839" cy="240030"/>
          </a:xfrm>
          <a:prstGeom prst="rect">
            <a:avLst/>
          </a:prstGeom>
        </p:spPr>
        <p:txBody>
          <a:bodyPr lIns="0" tIns="0" rIns="0" bIns="0" rtlCol="0" anchor="t">
            <a:spAutoFit/>
          </a:bodyPr>
          <a:lstStyle/>
          <a:p>
            <a:pPr algn="ctr">
              <a:lnSpc>
                <a:spcPts val="1620"/>
              </a:lnSpc>
            </a:pPr>
            <a:r>
              <a:rPr lang="en-US" sz="1800" spc="-36">
                <a:solidFill>
                  <a:srgbClr val="2E3191"/>
                </a:solidFill>
                <a:latin typeface="Poppins Bold"/>
              </a:rPr>
              <a:t>MOST TRUSTED BRAND</a:t>
            </a:r>
          </a:p>
        </p:txBody>
      </p:sp>
      <p:sp>
        <p:nvSpPr>
          <p:cNvPr id="22" name="Freeform 22"/>
          <p:cNvSpPr/>
          <p:nvPr/>
        </p:nvSpPr>
        <p:spPr>
          <a:xfrm>
            <a:off x="253145" y="9187975"/>
            <a:ext cx="693636" cy="981054"/>
          </a:xfrm>
          <a:custGeom>
            <a:avLst/>
            <a:gdLst/>
            <a:ahLst/>
            <a:cxnLst/>
            <a:rect l="l" t="t" r="r" b="b"/>
            <a:pathLst>
              <a:path w="693636" h="981054">
                <a:moveTo>
                  <a:pt x="0" y="0"/>
                </a:moveTo>
                <a:lnTo>
                  <a:pt x="693636" y="0"/>
                </a:lnTo>
                <a:lnTo>
                  <a:pt x="693636" y="981054"/>
                </a:lnTo>
                <a:lnTo>
                  <a:pt x="0" y="981054"/>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E9DD"/>
        </a:solidFill>
        <a:effectLst/>
      </p:bgPr>
    </p:bg>
    <p:spTree>
      <p:nvGrpSpPr>
        <p:cNvPr id="1" name=""/>
        <p:cNvGrpSpPr/>
        <p:nvPr/>
      </p:nvGrpSpPr>
      <p:grpSpPr>
        <a:xfrm>
          <a:off x="0" y="0"/>
          <a:ext cx="0" cy="0"/>
          <a:chOff x="0" y="0"/>
          <a:chExt cx="0" cy="0"/>
        </a:xfrm>
      </p:grpSpPr>
      <p:grpSp>
        <p:nvGrpSpPr>
          <p:cNvPr id="2" name="Group 2"/>
          <p:cNvGrpSpPr/>
          <p:nvPr/>
        </p:nvGrpSpPr>
        <p:grpSpPr>
          <a:xfrm>
            <a:off x="231538" y="0"/>
            <a:ext cx="18056462" cy="10287000"/>
            <a:chOff x="0" y="0"/>
            <a:chExt cx="7999875" cy="4395392"/>
          </a:xfrm>
        </p:grpSpPr>
        <p:sp>
          <p:nvSpPr>
            <p:cNvPr id="3" name="Freeform 3"/>
            <p:cNvSpPr/>
            <p:nvPr/>
          </p:nvSpPr>
          <p:spPr>
            <a:xfrm>
              <a:off x="0" y="0"/>
              <a:ext cx="7999875" cy="4395392"/>
            </a:xfrm>
            <a:custGeom>
              <a:avLst/>
              <a:gdLst/>
              <a:ahLst/>
              <a:cxnLst/>
              <a:rect l="l" t="t" r="r" b="b"/>
              <a:pathLst>
                <a:path w="7999875" h="4395392">
                  <a:moveTo>
                    <a:pt x="6509" y="0"/>
                  </a:moveTo>
                  <a:lnTo>
                    <a:pt x="7993366" y="0"/>
                  </a:lnTo>
                  <a:cubicBezTo>
                    <a:pt x="7995093" y="0"/>
                    <a:pt x="7996748" y="686"/>
                    <a:pt x="7997969" y="1906"/>
                  </a:cubicBezTo>
                  <a:cubicBezTo>
                    <a:pt x="7999189" y="3127"/>
                    <a:pt x="7999875" y="4783"/>
                    <a:pt x="7999875" y="6509"/>
                  </a:cubicBezTo>
                  <a:lnTo>
                    <a:pt x="7999875" y="4388883"/>
                  </a:lnTo>
                  <a:cubicBezTo>
                    <a:pt x="7999875" y="4390610"/>
                    <a:pt x="7999189" y="4392265"/>
                    <a:pt x="7997969" y="4393486"/>
                  </a:cubicBezTo>
                  <a:cubicBezTo>
                    <a:pt x="7996748" y="4394707"/>
                    <a:pt x="7995093" y="4395392"/>
                    <a:pt x="7993366" y="4395392"/>
                  </a:cubicBezTo>
                  <a:lnTo>
                    <a:pt x="6509" y="4395392"/>
                  </a:lnTo>
                  <a:cubicBezTo>
                    <a:pt x="4783" y="4395392"/>
                    <a:pt x="3127" y="4394707"/>
                    <a:pt x="1906" y="4393486"/>
                  </a:cubicBezTo>
                  <a:cubicBezTo>
                    <a:pt x="686" y="4392265"/>
                    <a:pt x="0" y="4390610"/>
                    <a:pt x="0" y="4388883"/>
                  </a:cubicBezTo>
                  <a:lnTo>
                    <a:pt x="0" y="6509"/>
                  </a:lnTo>
                  <a:cubicBezTo>
                    <a:pt x="0" y="4783"/>
                    <a:pt x="686" y="3127"/>
                    <a:pt x="1906" y="1906"/>
                  </a:cubicBezTo>
                  <a:cubicBezTo>
                    <a:pt x="3127" y="686"/>
                    <a:pt x="4783" y="0"/>
                    <a:pt x="6509" y="0"/>
                  </a:cubicBezTo>
                  <a:close/>
                </a:path>
              </a:pathLst>
            </a:custGeom>
            <a:solidFill>
              <a:srgbClr val="FFFFFF"/>
            </a:solidFill>
            <a:ln w="9525" cap="sq">
              <a:solidFill>
                <a:srgbClr val="000000"/>
              </a:solidFill>
              <a:prstDash val="solid"/>
              <a:miter/>
            </a:ln>
          </p:spPr>
          <p:txBody>
            <a:bodyPr/>
            <a:lstStyle/>
            <a:p>
              <a:endParaRPr lang="en-US"/>
            </a:p>
          </p:txBody>
        </p:sp>
        <p:sp>
          <p:nvSpPr>
            <p:cNvPr id="4" name="TextBox 4"/>
            <p:cNvSpPr txBox="1"/>
            <p:nvPr/>
          </p:nvSpPr>
          <p:spPr>
            <a:xfrm>
              <a:off x="0" y="0"/>
              <a:ext cx="7999875" cy="4395392"/>
            </a:xfrm>
            <a:prstGeom prst="rect">
              <a:avLst/>
            </a:prstGeom>
          </p:spPr>
          <p:txBody>
            <a:bodyPr lIns="50800" tIns="50800" rIns="50800" bIns="50800" rtlCol="0" anchor="ctr"/>
            <a:lstStyle/>
            <a:p>
              <a:pPr algn="ctr">
                <a:lnSpc>
                  <a:spcPts val="2245"/>
                </a:lnSpc>
              </a:pPr>
              <a:endParaRPr/>
            </a:p>
          </p:txBody>
        </p:sp>
      </p:grpSp>
      <p:sp>
        <p:nvSpPr>
          <p:cNvPr id="20" name="AutoShape 20"/>
          <p:cNvSpPr/>
          <p:nvPr/>
        </p:nvSpPr>
        <p:spPr>
          <a:xfrm flipH="1" flipV="1">
            <a:off x="15121466" y="4707662"/>
            <a:ext cx="0" cy="551081"/>
          </a:xfrm>
          <a:prstGeom prst="line">
            <a:avLst/>
          </a:prstGeom>
          <a:ln w="19050" cap="flat">
            <a:solidFill>
              <a:srgbClr val="000000"/>
            </a:solidFill>
            <a:prstDash val="solid"/>
            <a:headEnd type="none" w="sm" len="sm"/>
            <a:tailEnd type="none" w="sm" len="sm"/>
          </a:ln>
        </p:spPr>
        <p:txBody>
          <a:bodyPr/>
          <a:lstStyle/>
          <a:p>
            <a:endParaRPr lang="en-US"/>
          </a:p>
        </p:txBody>
      </p:sp>
      <p:grpSp>
        <p:nvGrpSpPr>
          <p:cNvPr id="5" name="Group 5"/>
          <p:cNvGrpSpPr/>
          <p:nvPr/>
        </p:nvGrpSpPr>
        <p:grpSpPr>
          <a:xfrm>
            <a:off x="7467600" y="2781300"/>
            <a:ext cx="5257253" cy="1642160"/>
            <a:chOff x="0" y="0"/>
            <a:chExt cx="1384003" cy="452309"/>
          </a:xfrm>
        </p:grpSpPr>
        <p:sp>
          <p:nvSpPr>
            <p:cNvPr id="6" name="Freeform 6"/>
            <p:cNvSpPr/>
            <p:nvPr/>
          </p:nvSpPr>
          <p:spPr>
            <a:xfrm>
              <a:off x="0" y="0"/>
              <a:ext cx="1384003" cy="452309"/>
            </a:xfrm>
            <a:custGeom>
              <a:avLst/>
              <a:gdLst/>
              <a:ahLst/>
              <a:cxnLst/>
              <a:rect l="l" t="t" r="r" b="b"/>
              <a:pathLst>
                <a:path w="1384003" h="452309">
                  <a:moveTo>
                    <a:pt x="22523" y="0"/>
                  </a:moveTo>
                  <a:lnTo>
                    <a:pt x="1361479" y="0"/>
                  </a:lnTo>
                  <a:cubicBezTo>
                    <a:pt x="1373919" y="0"/>
                    <a:pt x="1384003" y="10084"/>
                    <a:pt x="1384003" y="22523"/>
                  </a:cubicBezTo>
                  <a:lnTo>
                    <a:pt x="1384003" y="429785"/>
                  </a:lnTo>
                  <a:cubicBezTo>
                    <a:pt x="1384003" y="442225"/>
                    <a:pt x="1373919" y="452309"/>
                    <a:pt x="1361479" y="452309"/>
                  </a:cubicBezTo>
                  <a:lnTo>
                    <a:pt x="22523" y="452309"/>
                  </a:lnTo>
                  <a:cubicBezTo>
                    <a:pt x="10084" y="452309"/>
                    <a:pt x="0" y="442225"/>
                    <a:pt x="0" y="429785"/>
                  </a:cubicBezTo>
                  <a:lnTo>
                    <a:pt x="0" y="22523"/>
                  </a:lnTo>
                  <a:cubicBezTo>
                    <a:pt x="0" y="10084"/>
                    <a:pt x="10084" y="0"/>
                    <a:pt x="22523" y="0"/>
                  </a:cubicBezTo>
                  <a:close/>
                </a:path>
              </a:pathLst>
            </a:custGeom>
            <a:solidFill>
              <a:srgbClr val="F4F2EB"/>
            </a:solidFill>
            <a:ln w="9525" cap="sq">
              <a:solidFill>
                <a:srgbClr val="000000"/>
              </a:solidFill>
              <a:prstDash val="solid"/>
              <a:miter/>
            </a:ln>
          </p:spPr>
          <p:txBody>
            <a:bodyPr/>
            <a:lstStyle/>
            <a:p>
              <a:endParaRPr lang="en-US"/>
            </a:p>
          </p:txBody>
        </p:sp>
        <p:sp>
          <p:nvSpPr>
            <p:cNvPr id="7" name="TextBox 7"/>
            <p:cNvSpPr txBox="1"/>
            <p:nvPr/>
          </p:nvSpPr>
          <p:spPr>
            <a:xfrm>
              <a:off x="0" y="0"/>
              <a:ext cx="1384003" cy="452309"/>
            </a:xfrm>
            <a:prstGeom prst="rect">
              <a:avLst/>
            </a:prstGeom>
          </p:spPr>
          <p:txBody>
            <a:bodyPr lIns="50800" tIns="50800" rIns="50800" bIns="50800" rtlCol="0" anchor="ctr"/>
            <a:lstStyle/>
            <a:p>
              <a:pPr algn="ctr">
                <a:lnSpc>
                  <a:spcPts val="2245"/>
                </a:lnSpc>
              </a:pPr>
              <a:endParaRPr/>
            </a:p>
          </p:txBody>
        </p:sp>
      </p:grpSp>
      <p:grpSp>
        <p:nvGrpSpPr>
          <p:cNvPr id="8" name="Group 8"/>
          <p:cNvGrpSpPr/>
          <p:nvPr/>
        </p:nvGrpSpPr>
        <p:grpSpPr>
          <a:xfrm>
            <a:off x="4139058" y="6246554"/>
            <a:ext cx="1993513" cy="3240346"/>
            <a:chOff x="0" y="0"/>
            <a:chExt cx="595672" cy="968232"/>
          </a:xfrm>
        </p:grpSpPr>
        <p:sp>
          <p:nvSpPr>
            <p:cNvPr id="9" name="Freeform 9"/>
            <p:cNvSpPr/>
            <p:nvPr/>
          </p:nvSpPr>
          <p:spPr>
            <a:xfrm>
              <a:off x="0" y="0"/>
              <a:ext cx="595672" cy="968232"/>
            </a:xfrm>
            <a:custGeom>
              <a:avLst/>
              <a:gdLst/>
              <a:ahLst/>
              <a:cxnLst/>
              <a:rect l="l" t="t" r="r" b="b"/>
              <a:pathLst>
                <a:path w="595672" h="968232">
                  <a:moveTo>
                    <a:pt x="58253" y="0"/>
                  </a:moveTo>
                  <a:lnTo>
                    <a:pt x="537419" y="0"/>
                  </a:lnTo>
                  <a:cubicBezTo>
                    <a:pt x="569591" y="0"/>
                    <a:pt x="595672" y="26081"/>
                    <a:pt x="595672" y="58253"/>
                  </a:cubicBezTo>
                  <a:lnTo>
                    <a:pt x="595672" y="909979"/>
                  </a:lnTo>
                  <a:cubicBezTo>
                    <a:pt x="595672" y="925428"/>
                    <a:pt x="589535" y="940245"/>
                    <a:pt x="578610" y="951170"/>
                  </a:cubicBezTo>
                  <a:cubicBezTo>
                    <a:pt x="567685" y="962095"/>
                    <a:pt x="552868" y="968232"/>
                    <a:pt x="537419" y="968232"/>
                  </a:cubicBezTo>
                  <a:lnTo>
                    <a:pt x="58253" y="968232"/>
                  </a:lnTo>
                  <a:cubicBezTo>
                    <a:pt x="42804" y="968232"/>
                    <a:pt x="27987" y="962095"/>
                    <a:pt x="17062" y="951170"/>
                  </a:cubicBezTo>
                  <a:cubicBezTo>
                    <a:pt x="6137" y="940245"/>
                    <a:pt x="0" y="925428"/>
                    <a:pt x="0" y="909979"/>
                  </a:cubicBezTo>
                  <a:lnTo>
                    <a:pt x="0" y="58253"/>
                  </a:lnTo>
                  <a:cubicBezTo>
                    <a:pt x="0" y="42804"/>
                    <a:pt x="6137" y="27987"/>
                    <a:pt x="17062" y="17062"/>
                  </a:cubicBezTo>
                  <a:cubicBezTo>
                    <a:pt x="27987" y="6137"/>
                    <a:pt x="42804" y="0"/>
                    <a:pt x="58253" y="0"/>
                  </a:cubicBezTo>
                  <a:close/>
                </a:path>
              </a:pathLst>
            </a:custGeom>
            <a:solidFill>
              <a:srgbClr val="F4F2EB"/>
            </a:solidFill>
            <a:ln w="9525" cap="sq">
              <a:solidFill>
                <a:srgbClr val="000000"/>
              </a:solidFill>
              <a:prstDash val="solid"/>
              <a:miter/>
            </a:ln>
          </p:spPr>
          <p:txBody>
            <a:bodyPr/>
            <a:lstStyle/>
            <a:p>
              <a:endParaRPr lang="en-US"/>
            </a:p>
          </p:txBody>
        </p:sp>
        <p:sp>
          <p:nvSpPr>
            <p:cNvPr id="10" name="TextBox 10"/>
            <p:cNvSpPr txBox="1"/>
            <p:nvPr/>
          </p:nvSpPr>
          <p:spPr>
            <a:xfrm>
              <a:off x="0" y="0"/>
              <a:ext cx="595672" cy="968232"/>
            </a:xfrm>
            <a:prstGeom prst="rect">
              <a:avLst/>
            </a:prstGeom>
          </p:spPr>
          <p:txBody>
            <a:bodyPr lIns="50800" tIns="50800" rIns="50800" bIns="50800" rtlCol="0" anchor="ctr"/>
            <a:lstStyle/>
            <a:p>
              <a:pPr algn="ctr">
                <a:lnSpc>
                  <a:spcPts val="2245"/>
                </a:lnSpc>
              </a:pPr>
              <a:endParaRPr/>
            </a:p>
          </p:txBody>
        </p:sp>
      </p:grpSp>
      <p:grpSp>
        <p:nvGrpSpPr>
          <p:cNvPr id="11" name="Group 11"/>
          <p:cNvGrpSpPr/>
          <p:nvPr/>
        </p:nvGrpSpPr>
        <p:grpSpPr>
          <a:xfrm>
            <a:off x="13812055" y="4862354"/>
            <a:ext cx="2618822" cy="675300"/>
            <a:chOff x="0" y="0"/>
            <a:chExt cx="782517" cy="201783"/>
          </a:xfrm>
        </p:grpSpPr>
        <p:sp>
          <p:nvSpPr>
            <p:cNvPr id="12" name="Freeform 12"/>
            <p:cNvSpPr/>
            <p:nvPr/>
          </p:nvSpPr>
          <p:spPr>
            <a:xfrm>
              <a:off x="0" y="0"/>
              <a:ext cx="782517" cy="201783"/>
            </a:xfrm>
            <a:custGeom>
              <a:avLst/>
              <a:gdLst/>
              <a:ahLst/>
              <a:cxnLst/>
              <a:rect l="l" t="t" r="r" b="b"/>
              <a:pathLst>
                <a:path w="782517" h="201783">
                  <a:moveTo>
                    <a:pt x="44344" y="0"/>
                  </a:moveTo>
                  <a:lnTo>
                    <a:pt x="738174" y="0"/>
                  </a:lnTo>
                  <a:cubicBezTo>
                    <a:pt x="762664" y="0"/>
                    <a:pt x="782517" y="19853"/>
                    <a:pt x="782517" y="44344"/>
                  </a:cubicBezTo>
                  <a:lnTo>
                    <a:pt x="782517" y="157439"/>
                  </a:lnTo>
                  <a:cubicBezTo>
                    <a:pt x="782517" y="181930"/>
                    <a:pt x="762664" y="201783"/>
                    <a:pt x="738174" y="201783"/>
                  </a:cubicBezTo>
                  <a:lnTo>
                    <a:pt x="44344" y="201783"/>
                  </a:lnTo>
                  <a:cubicBezTo>
                    <a:pt x="19853" y="201783"/>
                    <a:pt x="0" y="181930"/>
                    <a:pt x="0" y="157439"/>
                  </a:cubicBezTo>
                  <a:lnTo>
                    <a:pt x="0" y="44344"/>
                  </a:lnTo>
                  <a:cubicBezTo>
                    <a:pt x="0" y="19853"/>
                    <a:pt x="19853" y="0"/>
                    <a:pt x="44344" y="0"/>
                  </a:cubicBezTo>
                  <a:close/>
                </a:path>
              </a:pathLst>
            </a:custGeom>
            <a:gradFill rotWithShape="1">
              <a:gsLst>
                <a:gs pos="0">
                  <a:srgbClr val="CDFFD8">
                    <a:alpha val="100000"/>
                  </a:srgbClr>
                </a:gs>
                <a:gs pos="100000">
                  <a:srgbClr val="94B9FF">
                    <a:alpha val="100000"/>
                  </a:srgbClr>
                </a:gs>
              </a:gsLst>
              <a:lin ang="0"/>
            </a:gradFill>
            <a:ln w="9525" cap="sq">
              <a:solidFill>
                <a:srgbClr val="000000"/>
              </a:solidFill>
              <a:prstDash val="solid"/>
              <a:miter/>
            </a:ln>
          </p:spPr>
          <p:txBody>
            <a:bodyPr/>
            <a:lstStyle/>
            <a:p>
              <a:endParaRPr lang="en-US"/>
            </a:p>
          </p:txBody>
        </p:sp>
        <p:sp>
          <p:nvSpPr>
            <p:cNvPr id="13" name="TextBox 13"/>
            <p:cNvSpPr txBox="1"/>
            <p:nvPr/>
          </p:nvSpPr>
          <p:spPr>
            <a:xfrm>
              <a:off x="0" y="0"/>
              <a:ext cx="782517" cy="201783"/>
            </a:xfrm>
            <a:prstGeom prst="rect">
              <a:avLst/>
            </a:prstGeom>
          </p:spPr>
          <p:txBody>
            <a:bodyPr lIns="50800" tIns="50800" rIns="50800" bIns="50800" rtlCol="0" anchor="ctr"/>
            <a:lstStyle/>
            <a:p>
              <a:pPr algn="ctr">
                <a:lnSpc>
                  <a:spcPts val="1679"/>
                </a:lnSpc>
              </a:pPr>
              <a:r>
                <a:rPr lang="en-US" sz="1600" dirty="0">
                  <a:solidFill>
                    <a:srgbClr val="000000"/>
                  </a:solidFill>
                  <a:latin typeface="Prompt Semi-Bold"/>
                </a:rPr>
                <a:t>DATA ANALYST</a:t>
              </a:r>
            </a:p>
          </p:txBody>
        </p:sp>
      </p:grpSp>
      <p:sp>
        <p:nvSpPr>
          <p:cNvPr id="14" name="AutoShape 14"/>
          <p:cNvSpPr/>
          <p:nvPr/>
        </p:nvSpPr>
        <p:spPr>
          <a:xfrm flipV="1">
            <a:off x="7579296" y="5809196"/>
            <a:ext cx="4073788" cy="7147"/>
          </a:xfrm>
          <a:prstGeom prst="line">
            <a:avLst/>
          </a:prstGeom>
          <a:ln w="19050" cap="flat">
            <a:solidFill>
              <a:srgbClr val="000000"/>
            </a:solidFill>
            <a:prstDash val="solid"/>
            <a:headEnd type="none" w="sm" len="sm"/>
            <a:tailEnd type="none" w="sm" len="sm"/>
          </a:ln>
        </p:spPr>
        <p:txBody>
          <a:bodyPr/>
          <a:lstStyle/>
          <a:p>
            <a:endParaRPr lang="en-US"/>
          </a:p>
        </p:txBody>
      </p:sp>
      <p:sp>
        <p:nvSpPr>
          <p:cNvPr id="15" name="AutoShape 15"/>
          <p:cNvSpPr/>
          <p:nvPr/>
        </p:nvSpPr>
        <p:spPr>
          <a:xfrm flipV="1">
            <a:off x="7593693" y="5816342"/>
            <a:ext cx="0" cy="544513"/>
          </a:xfrm>
          <a:prstGeom prst="line">
            <a:avLst/>
          </a:prstGeom>
          <a:ln w="19050" cap="flat">
            <a:solidFill>
              <a:srgbClr val="000000"/>
            </a:solidFill>
            <a:prstDash val="solid"/>
            <a:headEnd type="none" w="sm" len="sm"/>
            <a:tailEnd type="none" w="sm" len="sm"/>
          </a:ln>
        </p:spPr>
        <p:txBody>
          <a:bodyPr/>
          <a:lstStyle/>
          <a:p>
            <a:endParaRPr lang="en-US"/>
          </a:p>
        </p:txBody>
      </p:sp>
      <p:sp>
        <p:nvSpPr>
          <p:cNvPr id="16" name="AutoShape 16"/>
          <p:cNvSpPr/>
          <p:nvPr/>
        </p:nvSpPr>
        <p:spPr>
          <a:xfrm>
            <a:off x="14096520" y="5816342"/>
            <a:ext cx="2046336" cy="0"/>
          </a:xfrm>
          <a:prstGeom prst="line">
            <a:avLst/>
          </a:prstGeom>
          <a:ln w="19050" cap="flat">
            <a:solidFill>
              <a:srgbClr val="000000"/>
            </a:solidFill>
            <a:prstDash val="solid"/>
            <a:headEnd type="none" w="sm" len="sm"/>
            <a:tailEnd type="none" w="sm" len="sm"/>
          </a:ln>
        </p:spPr>
        <p:txBody>
          <a:bodyPr/>
          <a:lstStyle/>
          <a:p>
            <a:endParaRPr lang="en-US"/>
          </a:p>
        </p:txBody>
      </p:sp>
      <p:sp>
        <p:nvSpPr>
          <p:cNvPr id="17" name="AutoShape 17"/>
          <p:cNvSpPr/>
          <p:nvPr/>
        </p:nvSpPr>
        <p:spPr>
          <a:xfrm flipV="1">
            <a:off x="5223377" y="4735704"/>
            <a:ext cx="0" cy="544513"/>
          </a:xfrm>
          <a:prstGeom prst="line">
            <a:avLst/>
          </a:prstGeom>
          <a:ln w="19050" cap="flat">
            <a:solidFill>
              <a:srgbClr val="000000"/>
            </a:solidFill>
            <a:prstDash val="solid"/>
            <a:headEnd type="none" w="sm" len="sm"/>
            <a:tailEnd type="none" w="sm" len="sm"/>
          </a:ln>
        </p:spPr>
        <p:txBody>
          <a:bodyPr/>
          <a:lstStyle/>
          <a:p>
            <a:endParaRPr lang="en-US"/>
          </a:p>
        </p:txBody>
      </p:sp>
      <p:sp>
        <p:nvSpPr>
          <p:cNvPr id="18" name="AutoShape 18"/>
          <p:cNvSpPr/>
          <p:nvPr/>
        </p:nvSpPr>
        <p:spPr>
          <a:xfrm flipH="1" flipV="1">
            <a:off x="9777281" y="5537619"/>
            <a:ext cx="5416" cy="337099"/>
          </a:xfrm>
          <a:prstGeom prst="line">
            <a:avLst/>
          </a:prstGeom>
          <a:ln w="19050" cap="flat">
            <a:solidFill>
              <a:srgbClr val="000000"/>
            </a:solidFill>
            <a:prstDash val="solid"/>
            <a:headEnd type="none" w="sm" len="sm"/>
            <a:tailEnd type="none" w="sm" len="sm"/>
          </a:ln>
        </p:spPr>
        <p:txBody>
          <a:bodyPr/>
          <a:lstStyle/>
          <a:p>
            <a:endParaRPr lang="en-US"/>
          </a:p>
        </p:txBody>
      </p:sp>
      <p:sp>
        <p:nvSpPr>
          <p:cNvPr id="19" name="AutoShape 19"/>
          <p:cNvSpPr/>
          <p:nvPr/>
        </p:nvSpPr>
        <p:spPr>
          <a:xfrm flipV="1">
            <a:off x="15119688" y="5537654"/>
            <a:ext cx="1778" cy="278688"/>
          </a:xfrm>
          <a:prstGeom prst="line">
            <a:avLst/>
          </a:prstGeom>
          <a:ln w="19050" cap="flat">
            <a:solidFill>
              <a:srgbClr val="000000"/>
            </a:solidFill>
            <a:prstDash val="solid"/>
            <a:headEnd type="none" w="sm" len="sm"/>
            <a:tailEnd type="none" w="sm" len="sm"/>
          </a:ln>
        </p:spPr>
        <p:txBody>
          <a:bodyPr/>
          <a:lstStyle/>
          <a:p>
            <a:endParaRPr lang="en-US"/>
          </a:p>
        </p:txBody>
      </p:sp>
      <p:sp>
        <p:nvSpPr>
          <p:cNvPr id="21" name="AutoShape 21"/>
          <p:cNvSpPr/>
          <p:nvPr/>
        </p:nvSpPr>
        <p:spPr>
          <a:xfrm flipV="1">
            <a:off x="5208883" y="4704088"/>
            <a:ext cx="9911688" cy="7147"/>
          </a:xfrm>
          <a:prstGeom prst="line">
            <a:avLst/>
          </a:prstGeom>
          <a:ln w="19050" cap="flat">
            <a:solidFill>
              <a:srgbClr val="000000"/>
            </a:solidFill>
            <a:prstDash val="solid"/>
            <a:headEnd type="none" w="sm" len="sm"/>
            <a:tailEnd type="none" w="sm" len="sm"/>
          </a:ln>
        </p:spPr>
        <p:txBody>
          <a:bodyPr/>
          <a:lstStyle/>
          <a:p>
            <a:endParaRPr lang="en-US"/>
          </a:p>
        </p:txBody>
      </p:sp>
      <p:grpSp>
        <p:nvGrpSpPr>
          <p:cNvPr id="22" name="Group 22"/>
          <p:cNvGrpSpPr/>
          <p:nvPr/>
        </p:nvGrpSpPr>
        <p:grpSpPr>
          <a:xfrm>
            <a:off x="6632842" y="6217936"/>
            <a:ext cx="1974252" cy="3268964"/>
            <a:chOff x="0" y="0"/>
            <a:chExt cx="589917" cy="976783"/>
          </a:xfrm>
        </p:grpSpPr>
        <p:sp>
          <p:nvSpPr>
            <p:cNvPr id="23" name="Freeform 23"/>
            <p:cNvSpPr/>
            <p:nvPr/>
          </p:nvSpPr>
          <p:spPr>
            <a:xfrm>
              <a:off x="0" y="0"/>
              <a:ext cx="589917" cy="976783"/>
            </a:xfrm>
            <a:custGeom>
              <a:avLst/>
              <a:gdLst/>
              <a:ahLst/>
              <a:cxnLst/>
              <a:rect l="l" t="t" r="r" b="b"/>
              <a:pathLst>
                <a:path w="589917" h="976783">
                  <a:moveTo>
                    <a:pt x="58822" y="0"/>
                  </a:moveTo>
                  <a:lnTo>
                    <a:pt x="531095" y="0"/>
                  </a:lnTo>
                  <a:cubicBezTo>
                    <a:pt x="546696" y="0"/>
                    <a:pt x="561657" y="6197"/>
                    <a:pt x="572688" y="17228"/>
                  </a:cubicBezTo>
                  <a:cubicBezTo>
                    <a:pt x="583720" y="28260"/>
                    <a:pt x="589917" y="43221"/>
                    <a:pt x="589917" y="58822"/>
                  </a:cubicBezTo>
                  <a:lnTo>
                    <a:pt x="589917" y="917962"/>
                  </a:lnTo>
                  <a:cubicBezTo>
                    <a:pt x="589917" y="933562"/>
                    <a:pt x="583720" y="948523"/>
                    <a:pt x="572688" y="959555"/>
                  </a:cubicBezTo>
                  <a:cubicBezTo>
                    <a:pt x="561657" y="970586"/>
                    <a:pt x="546696" y="976783"/>
                    <a:pt x="531095" y="976783"/>
                  </a:cubicBezTo>
                  <a:lnTo>
                    <a:pt x="58822" y="976783"/>
                  </a:lnTo>
                  <a:cubicBezTo>
                    <a:pt x="43221" y="976783"/>
                    <a:pt x="28260" y="970586"/>
                    <a:pt x="17228" y="959555"/>
                  </a:cubicBezTo>
                  <a:cubicBezTo>
                    <a:pt x="6197" y="948523"/>
                    <a:pt x="0" y="933562"/>
                    <a:pt x="0" y="917962"/>
                  </a:cubicBezTo>
                  <a:lnTo>
                    <a:pt x="0" y="58822"/>
                  </a:lnTo>
                  <a:cubicBezTo>
                    <a:pt x="0" y="43221"/>
                    <a:pt x="6197" y="28260"/>
                    <a:pt x="17228" y="17228"/>
                  </a:cubicBezTo>
                  <a:cubicBezTo>
                    <a:pt x="28260" y="6197"/>
                    <a:pt x="43221" y="0"/>
                    <a:pt x="58822" y="0"/>
                  </a:cubicBezTo>
                  <a:close/>
                </a:path>
              </a:pathLst>
            </a:custGeom>
            <a:solidFill>
              <a:srgbClr val="F4F2EB"/>
            </a:solidFill>
            <a:ln w="9525" cap="sq">
              <a:solidFill>
                <a:srgbClr val="000000"/>
              </a:solidFill>
              <a:prstDash val="solid"/>
              <a:miter/>
            </a:ln>
          </p:spPr>
          <p:txBody>
            <a:bodyPr/>
            <a:lstStyle/>
            <a:p>
              <a:endParaRPr lang="en-US"/>
            </a:p>
          </p:txBody>
        </p:sp>
        <p:sp>
          <p:nvSpPr>
            <p:cNvPr id="24" name="TextBox 24"/>
            <p:cNvSpPr txBox="1"/>
            <p:nvPr/>
          </p:nvSpPr>
          <p:spPr>
            <a:xfrm>
              <a:off x="0" y="0"/>
              <a:ext cx="589917" cy="976783"/>
            </a:xfrm>
            <a:prstGeom prst="rect">
              <a:avLst/>
            </a:prstGeom>
          </p:spPr>
          <p:txBody>
            <a:bodyPr lIns="50800" tIns="50800" rIns="50800" bIns="50800" rtlCol="0" anchor="ctr"/>
            <a:lstStyle/>
            <a:p>
              <a:pPr algn="ctr">
                <a:lnSpc>
                  <a:spcPts val="2245"/>
                </a:lnSpc>
              </a:pPr>
              <a:endParaRPr/>
            </a:p>
          </p:txBody>
        </p:sp>
      </p:grpSp>
      <p:sp>
        <p:nvSpPr>
          <p:cNvPr id="25" name="TextBox 25"/>
          <p:cNvSpPr txBox="1"/>
          <p:nvPr/>
        </p:nvSpPr>
        <p:spPr>
          <a:xfrm>
            <a:off x="15266963" y="8144097"/>
            <a:ext cx="1751784" cy="163548"/>
          </a:xfrm>
          <a:prstGeom prst="rect">
            <a:avLst/>
          </a:prstGeom>
        </p:spPr>
        <p:txBody>
          <a:bodyPr lIns="0" tIns="0" rIns="0" bIns="0" rtlCol="0" anchor="t">
            <a:spAutoFit/>
          </a:bodyPr>
          <a:lstStyle/>
          <a:p>
            <a:pPr algn="ctr">
              <a:lnSpc>
                <a:spcPts val="1324"/>
              </a:lnSpc>
              <a:spcBef>
                <a:spcPct val="0"/>
              </a:spcBef>
            </a:pPr>
            <a:r>
              <a:rPr lang="en-US" sz="1103" spc="-16">
                <a:solidFill>
                  <a:srgbClr val="000000"/>
                </a:solidFill>
                <a:latin typeface="Prompt Light"/>
              </a:rPr>
              <a:t>Engineer</a:t>
            </a:r>
          </a:p>
        </p:txBody>
      </p:sp>
      <p:sp>
        <p:nvSpPr>
          <p:cNvPr id="26" name="AutoShape 26"/>
          <p:cNvSpPr/>
          <p:nvPr/>
        </p:nvSpPr>
        <p:spPr>
          <a:xfrm flipV="1">
            <a:off x="9782698" y="5802049"/>
            <a:ext cx="0" cy="544513"/>
          </a:xfrm>
          <a:prstGeom prst="line">
            <a:avLst/>
          </a:prstGeom>
          <a:ln w="19050" cap="flat">
            <a:solidFill>
              <a:srgbClr val="000000"/>
            </a:solidFill>
            <a:prstDash val="solid"/>
            <a:headEnd type="none" w="sm" len="sm"/>
            <a:tailEnd type="none" w="sm" len="sm"/>
          </a:ln>
        </p:spPr>
        <p:txBody>
          <a:bodyPr/>
          <a:lstStyle/>
          <a:p>
            <a:endParaRPr lang="en-US"/>
          </a:p>
        </p:txBody>
      </p:sp>
      <p:grpSp>
        <p:nvGrpSpPr>
          <p:cNvPr id="27" name="Group 27"/>
          <p:cNvGrpSpPr/>
          <p:nvPr/>
        </p:nvGrpSpPr>
        <p:grpSpPr>
          <a:xfrm>
            <a:off x="8721441" y="6217936"/>
            <a:ext cx="1921702" cy="3268964"/>
            <a:chOff x="0" y="0"/>
            <a:chExt cx="574214" cy="976783"/>
          </a:xfrm>
        </p:grpSpPr>
        <p:sp>
          <p:nvSpPr>
            <p:cNvPr id="28" name="Freeform 28"/>
            <p:cNvSpPr/>
            <p:nvPr/>
          </p:nvSpPr>
          <p:spPr>
            <a:xfrm>
              <a:off x="0" y="0"/>
              <a:ext cx="574214" cy="976783"/>
            </a:xfrm>
            <a:custGeom>
              <a:avLst/>
              <a:gdLst/>
              <a:ahLst/>
              <a:cxnLst/>
              <a:rect l="l" t="t" r="r" b="b"/>
              <a:pathLst>
                <a:path w="574214" h="976783">
                  <a:moveTo>
                    <a:pt x="60430" y="0"/>
                  </a:moveTo>
                  <a:lnTo>
                    <a:pt x="513784" y="0"/>
                  </a:lnTo>
                  <a:cubicBezTo>
                    <a:pt x="547159" y="0"/>
                    <a:pt x="574214" y="27056"/>
                    <a:pt x="574214" y="60430"/>
                  </a:cubicBezTo>
                  <a:lnTo>
                    <a:pt x="574214" y="916353"/>
                  </a:lnTo>
                  <a:cubicBezTo>
                    <a:pt x="574214" y="949728"/>
                    <a:pt x="547159" y="976783"/>
                    <a:pt x="513784" y="976783"/>
                  </a:cubicBezTo>
                  <a:lnTo>
                    <a:pt x="60430" y="976783"/>
                  </a:lnTo>
                  <a:cubicBezTo>
                    <a:pt x="27056" y="976783"/>
                    <a:pt x="0" y="949728"/>
                    <a:pt x="0" y="916353"/>
                  </a:cubicBezTo>
                  <a:lnTo>
                    <a:pt x="0" y="60430"/>
                  </a:lnTo>
                  <a:cubicBezTo>
                    <a:pt x="0" y="27056"/>
                    <a:pt x="27056" y="0"/>
                    <a:pt x="60430" y="0"/>
                  </a:cubicBezTo>
                  <a:close/>
                </a:path>
              </a:pathLst>
            </a:custGeom>
            <a:solidFill>
              <a:srgbClr val="F4F2EB"/>
            </a:solidFill>
            <a:ln w="9525" cap="sq">
              <a:solidFill>
                <a:srgbClr val="000000"/>
              </a:solidFill>
              <a:prstDash val="solid"/>
              <a:miter/>
            </a:ln>
          </p:spPr>
          <p:txBody>
            <a:bodyPr/>
            <a:lstStyle/>
            <a:p>
              <a:endParaRPr lang="en-US"/>
            </a:p>
          </p:txBody>
        </p:sp>
        <p:sp>
          <p:nvSpPr>
            <p:cNvPr id="29" name="TextBox 29"/>
            <p:cNvSpPr txBox="1"/>
            <p:nvPr/>
          </p:nvSpPr>
          <p:spPr>
            <a:xfrm>
              <a:off x="0" y="0"/>
              <a:ext cx="574214" cy="976783"/>
            </a:xfrm>
            <a:prstGeom prst="rect">
              <a:avLst/>
            </a:prstGeom>
          </p:spPr>
          <p:txBody>
            <a:bodyPr lIns="50800" tIns="50800" rIns="50800" bIns="50800" rtlCol="0" anchor="ctr"/>
            <a:lstStyle/>
            <a:p>
              <a:pPr algn="ctr">
                <a:lnSpc>
                  <a:spcPts val="2245"/>
                </a:lnSpc>
              </a:pPr>
              <a:endParaRPr/>
            </a:p>
          </p:txBody>
        </p:sp>
      </p:grpSp>
      <p:sp>
        <p:nvSpPr>
          <p:cNvPr id="30" name="AutoShape 30"/>
          <p:cNvSpPr/>
          <p:nvPr/>
        </p:nvSpPr>
        <p:spPr>
          <a:xfrm flipV="1">
            <a:off x="11645949" y="5823489"/>
            <a:ext cx="0" cy="544513"/>
          </a:xfrm>
          <a:prstGeom prst="line">
            <a:avLst/>
          </a:prstGeom>
          <a:ln w="19050" cap="flat">
            <a:solidFill>
              <a:srgbClr val="000000"/>
            </a:solidFill>
            <a:prstDash val="solid"/>
            <a:headEnd type="none" w="sm" len="sm"/>
            <a:tailEnd type="none" w="sm" len="sm"/>
          </a:ln>
        </p:spPr>
        <p:txBody>
          <a:bodyPr/>
          <a:lstStyle/>
          <a:p>
            <a:endParaRPr lang="en-US"/>
          </a:p>
        </p:txBody>
      </p:sp>
      <p:grpSp>
        <p:nvGrpSpPr>
          <p:cNvPr id="31" name="Group 31"/>
          <p:cNvGrpSpPr/>
          <p:nvPr/>
        </p:nvGrpSpPr>
        <p:grpSpPr>
          <a:xfrm>
            <a:off x="10813501" y="6217936"/>
            <a:ext cx="1921702" cy="3268964"/>
            <a:chOff x="0" y="0"/>
            <a:chExt cx="574214" cy="976783"/>
          </a:xfrm>
        </p:grpSpPr>
        <p:sp>
          <p:nvSpPr>
            <p:cNvPr id="32" name="Freeform 32"/>
            <p:cNvSpPr/>
            <p:nvPr/>
          </p:nvSpPr>
          <p:spPr>
            <a:xfrm>
              <a:off x="0" y="0"/>
              <a:ext cx="574214" cy="976783"/>
            </a:xfrm>
            <a:custGeom>
              <a:avLst/>
              <a:gdLst/>
              <a:ahLst/>
              <a:cxnLst/>
              <a:rect l="l" t="t" r="r" b="b"/>
              <a:pathLst>
                <a:path w="574214" h="976783">
                  <a:moveTo>
                    <a:pt x="60430" y="0"/>
                  </a:moveTo>
                  <a:lnTo>
                    <a:pt x="513784" y="0"/>
                  </a:lnTo>
                  <a:cubicBezTo>
                    <a:pt x="547159" y="0"/>
                    <a:pt x="574214" y="27056"/>
                    <a:pt x="574214" y="60430"/>
                  </a:cubicBezTo>
                  <a:lnTo>
                    <a:pt x="574214" y="916353"/>
                  </a:lnTo>
                  <a:cubicBezTo>
                    <a:pt x="574214" y="949728"/>
                    <a:pt x="547159" y="976783"/>
                    <a:pt x="513784" y="976783"/>
                  </a:cubicBezTo>
                  <a:lnTo>
                    <a:pt x="60430" y="976783"/>
                  </a:lnTo>
                  <a:cubicBezTo>
                    <a:pt x="27056" y="976783"/>
                    <a:pt x="0" y="949728"/>
                    <a:pt x="0" y="916353"/>
                  </a:cubicBezTo>
                  <a:lnTo>
                    <a:pt x="0" y="60430"/>
                  </a:lnTo>
                  <a:cubicBezTo>
                    <a:pt x="0" y="27056"/>
                    <a:pt x="27056" y="0"/>
                    <a:pt x="60430" y="0"/>
                  </a:cubicBezTo>
                  <a:close/>
                </a:path>
              </a:pathLst>
            </a:custGeom>
            <a:solidFill>
              <a:srgbClr val="F4F2EB"/>
            </a:solidFill>
            <a:ln w="9525" cap="sq">
              <a:solidFill>
                <a:srgbClr val="000000"/>
              </a:solidFill>
              <a:prstDash val="solid"/>
              <a:miter/>
            </a:ln>
          </p:spPr>
          <p:txBody>
            <a:bodyPr/>
            <a:lstStyle/>
            <a:p>
              <a:endParaRPr lang="en-US"/>
            </a:p>
          </p:txBody>
        </p:sp>
        <p:sp>
          <p:nvSpPr>
            <p:cNvPr id="33" name="TextBox 33"/>
            <p:cNvSpPr txBox="1"/>
            <p:nvPr/>
          </p:nvSpPr>
          <p:spPr>
            <a:xfrm>
              <a:off x="0" y="0"/>
              <a:ext cx="574214" cy="976783"/>
            </a:xfrm>
            <a:prstGeom prst="rect">
              <a:avLst/>
            </a:prstGeom>
          </p:spPr>
          <p:txBody>
            <a:bodyPr lIns="50800" tIns="50800" rIns="50800" bIns="50800" rtlCol="0" anchor="ctr"/>
            <a:lstStyle/>
            <a:p>
              <a:pPr algn="ctr">
                <a:lnSpc>
                  <a:spcPts val="2245"/>
                </a:lnSpc>
              </a:pPr>
              <a:endParaRPr/>
            </a:p>
          </p:txBody>
        </p:sp>
      </p:grpSp>
      <p:sp>
        <p:nvSpPr>
          <p:cNvPr id="34" name="AutoShape 34"/>
          <p:cNvSpPr/>
          <p:nvPr/>
        </p:nvSpPr>
        <p:spPr>
          <a:xfrm flipV="1">
            <a:off x="14095944" y="5823489"/>
            <a:ext cx="0" cy="544513"/>
          </a:xfrm>
          <a:prstGeom prst="line">
            <a:avLst/>
          </a:prstGeom>
          <a:ln w="19050" cap="flat">
            <a:solidFill>
              <a:srgbClr val="000000"/>
            </a:solidFill>
            <a:prstDash val="solid"/>
            <a:headEnd type="none" w="sm" len="sm"/>
            <a:tailEnd type="none" w="sm" len="sm"/>
          </a:ln>
        </p:spPr>
        <p:txBody>
          <a:bodyPr/>
          <a:lstStyle/>
          <a:p>
            <a:endParaRPr lang="en-US"/>
          </a:p>
        </p:txBody>
      </p:sp>
      <p:grpSp>
        <p:nvGrpSpPr>
          <p:cNvPr id="35" name="Group 35"/>
          <p:cNvGrpSpPr/>
          <p:nvPr/>
        </p:nvGrpSpPr>
        <p:grpSpPr>
          <a:xfrm>
            <a:off x="13142240" y="6217936"/>
            <a:ext cx="1921702" cy="3268964"/>
            <a:chOff x="0" y="0"/>
            <a:chExt cx="574214" cy="976783"/>
          </a:xfrm>
        </p:grpSpPr>
        <p:sp>
          <p:nvSpPr>
            <p:cNvPr id="36" name="Freeform 36"/>
            <p:cNvSpPr/>
            <p:nvPr/>
          </p:nvSpPr>
          <p:spPr>
            <a:xfrm>
              <a:off x="0" y="0"/>
              <a:ext cx="574214" cy="976783"/>
            </a:xfrm>
            <a:custGeom>
              <a:avLst/>
              <a:gdLst/>
              <a:ahLst/>
              <a:cxnLst/>
              <a:rect l="l" t="t" r="r" b="b"/>
              <a:pathLst>
                <a:path w="574214" h="976783">
                  <a:moveTo>
                    <a:pt x="60430" y="0"/>
                  </a:moveTo>
                  <a:lnTo>
                    <a:pt x="513784" y="0"/>
                  </a:lnTo>
                  <a:cubicBezTo>
                    <a:pt x="547159" y="0"/>
                    <a:pt x="574214" y="27056"/>
                    <a:pt x="574214" y="60430"/>
                  </a:cubicBezTo>
                  <a:lnTo>
                    <a:pt x="574214" y="916353"/>
                  </a:lnTo>
                  <a:cubicBezTo>
                    <a:pt x="574214" y="949728"/>
                    <a:pt x="547159" y="976783"/>
                    <a:pt x="513784" y="976783"/>
                  </a:cubicBezTo>
                  <a:lnTo>
                    <a:pt x="60430" y="976783"/>
                  </a:lnTo>
                  <a:cubicBezTo>
                    <a:pt x="27056" y="976783"/>
                    <a:pt x="0" y="949728"/>
                    <a:pt x="0" y="916353"/>
                  </a:cubicBezTo>
                  <a:lnTo>
                    <a:pt x="0" y="60430"/>
                  </a:lnTo>
                  <a:cubicBezTo>
                    <a:pt x="0" y="27056"/>
                    <a:pt x="27056" y="0"/>
                    <a:pt x="60430" y="0"/>
                  </a:cubicBezTo>
                  <a:close/>
                </a:path>
              </a:pathLst>
            </a:custGeom>
            <a:solidFill>
              <a:srgbClr val="F4F2EB"/>
            </a:solidFill>
            <a:ln w="9525" cap="sq">
              <a:solidFill>
                <a:srgbClr val="000000"/>
              </a:solidFill>
              <a:prstDash val="solid"/>
              <a:miter/>
            </a:ln>
          </p:spPr>
          <p:txBody>
            <a:bodyPr/>
            <a:lstStyle/>
            <a:p>
              <a:endParaRPr lang="en-US"/>
            </a:p>
          </p:txBody>
        </p:sp>
        <p:sp>
          <p:nvSpPr>
            <p:cNvPr id="37" name="TextBox 37"/>
            <p:cNvSpPr txBox="1"/>
            <p:nvPr/>
          </p:nvSpPr>
          <p:spPr>
            <a:xfrm>
              <a:off x="0" y="0"/>
              <a:ext cx="574214" cy="976783"/>
            </a:xfrm>
            <a:prstGeom prst="rect">
              <a:avLst/>
            </a:prstGeom>
          </p:spPr>
          <p:txBody>
            <a:bodyPr lIns="50800" tIns="50800" rIns="50800" bIns="50800" rtlCol="0" anchor="ctr"/>
            <a:lstStyle/>
            <a:p>
              <a:pPr algn="ctr">
                <a:lnSpc>
                  <a:spcPts val="2245"/>
                </a:lnSpc>
              </a:pPr>
              <a:endParaRPr/>
            </a:p>
          </p:txBody>
        </p:sp>
      </p:grpSp>
      <p:sp>
        <p:nvSpPr>
          <p:cNvPr id="38" name="AutoShape 38"/>
          <p:cNvSpPr/>
          <p:nvPr/>
        </p:nvSpPr>
        <p:spPr>
          <a:xfrm flipV="1">
            <a:off x="16135709" y="5816342"/>
            <a:ext cx="0" cy="544513"/>
          </a:xfrm>
          <a:prstGeom prst="line">
            <a:avLst/>
          </a:prstGeom>
          <a:ln w="19050" cap="flat">
            <a:solidFill>
              <a:srgbClr val="000000"/>
            </a:solidFill>
            <a:prstDash val="solid"/>
            <a:headEnd type="none" w="sm" len="sm"/>
            <a:tailEnd type="none" w="sm" len="sm"/>
          </a:ln>
        </p:spPr>
        <p:txBody>
          <a:bodyPr/>
          <a:lstStyle/>
          <a:p>
            <a:endParaRPr lang="en-US"/>
          </a:p>
        </p:txBody>
      </p:sp>
      <p:grpSp>
        <p:nvGrpSpPr>
          <p:cNvPr id="39" name="Group 39"/>
          <p:cNvGrpSpPr/>
          <p:nvPr/>
        </p:nvGrpSpPr>
        <p:grpSpPr>
          <a:xfrm>
            <a:off x="15182005" y="6217936"/>
            <a:ext cx="1921702" cy="3268964"/>
            <a:chOff x="0" y="0"/>
            <a:chExt cx="574214" cy="976783"/>
          </a:xfrm>
        </p:grpSpPr>
        <p:sp>
          <p:nvSpPr>
            <p:cNvPr id="40" name="Freeform 40"/>
            <p:cNvSpPr/>
            <p:nvPr/>
          </p:nvSpPr>
          <p:spPr>
            <a:xfrm>
              <a:off x="0" y="0"/>
              <a:ext cx="574214" cy="976783"/>
            </a:xfrm>
            <a:custGeom>
              <a:avLst/>
              <a:gdLst/>
              <a:ahLst/>
              <a:cxnLst/>
              <a:rect l="l" t="t" r="r" b="b"/>
              <a:pathLst>
                <a:path w="574214" h="976783">
                  <a:moveTo>
                    <a:pt x="60430" y="0"/>
                  </a:moveTo>
                  <a:lnTo>
                    <a:pt x="513784" y="0"/>
                  </a:lnTo>
                  <a:cubicBezTo>
                    <a:pt x="547159" y="0"/>
                    <a:pt x="574214" y="27056"/>
                    <a:pt x="574214" y="60430"/>
                  </a:cubicBezTo>
                  <a:lnTo>
                    <a:pt x="574214" y="916353"/>
                  </a:lnTo>
                  <a:cubicBezTo>
                    <a:pt x="574214" y="949728"/>
                    <a:pt x="547159" y="976783"/>
                    <a:pt x="513784" y="976783"/>
                  </a:cubicBezTo>
                  <a:lnTo>
                    <a:pt x="60430" y="976783"/>
                  </a:lnTo>
                  <a:cubicBezTo>
                    <a:pt x="27056" y="976783"/>
                    <a:pt x="0" y="949728"/>
                    <a:pt x="0" y="916353"/>
                  </a:cubicBezTo>
                  <a:lnTo>
                    <a:pt x="0" y="60430"/>
                  </a:lnTo>
                  <a:cubicBezTo>
                    <a:pt x="0" y="27056"/>
                    <a:pt x="27056" y="0"/>
                    <a:pt x="60430" y="0"/>
                  </a:cubicBezTo>
                  <a:close/>
                </a:path>
              </a:pathLst>
            </a:custGeom>
            <a:solidFill>
              <a:srgbClr val="F4F2EB"/>
            </a:solidFill>
            <a:ln w="9525" cap="sq">
              <a:solidFill>
                <a:srgbClr val="000000"/>
              </a:solidFill>
              <a:prstDash val="solid"/>
              <a:miter/>
            </a:ln>
          </p:spPr>
          <p:txBody>
            <a:bodyPr/>
            <a:lstStyle/>
            <a:p>
              <a:endParaRPr lang="en-US"/>
            </a:p>
          </p:txBody>
        </p:sp>
        <p:sp>
          <p:nvSpPr>
            <p:cNvPr id="41" name="TextBox 41"/>
            <p:cNvSpPr txBox="1"/>
            <p:nvPr/>
          </p:nvSpPr>
          <p:spPr>
            <a:xfrm>
              <a:off x="0" y="0"/>
              <a:ext cx="574214" cy="976783"/>
            </a:xfrm>
            <a:prstGeom prst="rect">
              <a:avLst/>
            </a:prstGeom>
          </p:spPr>
          <p:txBody>
            <a:bodyPr lIns="50800" tIns="50800" rIns="50800" bIns="50800" rtlCol="0" anchor="ctr"/>
            <a:lstStyle/>
            <a:p>
              <a:pPr algn="ctr">
                <a:lnSpc>
                  <a:spcPts val="2245"/>
                </a:lnSpc>
              </a:pPr>
              <a:endParaRPr/>
            </a:p>
          </p:txBody>
        </p:sp>
      </p:grpSp>
      <p:sp>
        <p:nvSpPr>
          <p:cNvPr id="42" name="AutoShape 42"/>
          <p:cNvSpPr/>
          <p:nvPr/>
        </p:nvSpPr>
        <p:spPr>
          <a:xfrm flipV="1">
            <a:off x="5209084" y="5511904"/>
            <a:ext cx="7147" cy="734581"/>
          </a:xfrm>
          <a:prstGeom prst="line">
            <a:avLst/>
          </a:prstGeom>
          <a:ln w="19050" cap="flat">
            <a:solidFill>
              <a:srgbClr val="000000"/>
            </a:solidFill>
            <a:prstDash val="solid"/>
            <a:headEnd type="none" w="sm" len="sm"/>
            <a:tailEnd type="none" w="sm" len="sm"/>
          </a:ln>
        </p:spPr>
        <p:txBody>
          <a:bodyPr/>
          <a:lstStyle/>
          <a:p>
            <a:endParaRPr lang="en-US"/>
          </a:p>
        </p:txBody>
      </p:sp>
      <p:grpSp>
        <p:nvGrpSpPr>
          <p:cNvPr id="43" name="Group 43"/>
          <p:cNvGrpSpPr/>
          <p:nvPr/>
        </p:nvGrpSpPr>
        <p:grpSpPr>
          <a:xfrm>
            <a:off x="3913966" y="4883828"/>
            <a:ext cx="2618822" cy="675300"/>
            <a:chOff x="0" y="0"/>
            <a:chExt cx="782517" cy="201783"/>
          </a:xfrm>
        </p:grpSpPr>
        <p:sp>
          <p:nvSpPr>
            <p:cNvPr id="44" name="Freeform 44"/>
            <p:cNvSpPr/>
            <p:nvPr/>
          </p:nvSpPr>
          <p:spPr>
            <a:xfrm>
              <a:off x="0" y="0"/>
              <a:ext cx="782517" cy="201783"/>
            </a:xfrm>
            <a:custGeom>
              <a:avLst/>
              <a:gdLst/>
              <a:ahLst/>
              <a:cxnLst/>
              <a:rect l="l" t="t" r="r" b="b"/>
              <a:pathLst>
                <a:path w="782517" h="201783">
                  <a:moveTo>
                    <a:pt x="44344" y="0"/>
                  </a:moveTo>
                  <a:lnTo>
                    <a:pt x="738174" y="0"/>
                  </a:lnTo>
                  <a:cubicBezTo>
                    <a:pt x="762664" y="0"/>
                    <a:pt x="782517" y="19853"/>
                    <a:pt x="782517" y="44344"/>
                  </a:cubicBezTo>
                  <a:lnTo>
                    <a:pt x="782517" y="157439"/>
                  </a:lnTo>
                  <a:cubicBezTo>
                    <a:pt x="782517" y="181930"/>
                    <a:pt x="762664" y="201783"/>
                    <a:pt x="738174" y="201783"/>
                  </a:cubicBezTo>
                  <a:lnTo>
                    <a:pt x="44344" y="201783"/>
                  </a:lnTo>
                  <a:cubicBezTo>
                    <a:pt x="19853" y="201783"/>
                    <a:pt x="0" y="181930"/>
                    <a:pt x="0" y="157439"/>
                  </a:cubicBezTo>
                  <a:lnTo>
                    <a:pt x="0" y="44344"/>
                  </a:lnTo>
                  <a:cubicBezTo>
                    <a:pt x="0" y="19853"/>
                    <a:pt x="19853" y="0"/>
                    <a:pt x="44344" y="0"/>
                  </a:cubicBezTo>
                  <a:close/>
                </a:path>
              </a:pathLst>
            </a:custGeom>
            <a:gradFill rotWithShape="1">
              <a:gsLst>
                <a:gs pos="0">
                  <a:srgbClr val="CDFFD8">
                    <a:alpha val="100000"/>
                  </a:srgbClr>
                </a:gs>
                <a:gs pos="100000">
                  <a:srgbClr val="94B9FF">
                    <a:alpha val="100000"/>
                  </a:srgbClr>
                </a:gs>
              </a:gsLst>
              <a:lin ang="0"/>
            </a:gradFill>
            <a:ln w="9525" cap="sq">
              <a:solidFill>
                <a:srgbClr val="000000"/>
              </a:solidFill>
              <a:prstDash val="solid"/>
              <a:miter/>
            </a:ln>
          </p:spPr>
          <p:txBody>
            <a:bodyPr/>
            <a:lstStyle/>
            <a:p>
              <a:endParaRPr lang="en-US"/>
            </a:p>
          </p:txBody>
        </p:sp>
        <p:sp>
          <p:nvSpPr>
            <p:cNvPr id="45" name="TextBox 45"/>
            <p:cNvSpPr txBox="1"/>
            <p:nvPr/>
          </p:nvSpPr>
          <p:spPr>
            <a:xfrm>
              <a:off x="0" y="0"/>
              <a:ext cx="782517" cy="201783"/>
            </a:xfrm>
            <a:prstGeom prst="rect">
              <a:avLst/>
            </a:prstGeom>
          </p:spPr>
          <p:txBody>
            <a:bodyPr lIns="50800" tIns="50800" rIns="50800" bIns="50800" rtlCol="0" anchor="ctr"/>
            <a:lstStyle/>
            <a:p>
              <a:pPr algn="ctr">
                <a:lnSpc>
                  <a:spcPts val="1679"/>
                </a:lnSpc>
              </a:pPr>
              <a:r>
                <a:rPr lang="en-US" sz="1600" dirty="0">
                  <a:solidFill>
                    <a:srgbClr val="000000"/>
                  </a:solidFill>
                  <a:latin typeface="Prompt Semi-Bold"/>
                </a:rPr>
                <a:t>DIGITAL MARKETING</a:t>
              </a:r>
            </a:p>
          </p:txBody>
        </p:sp>
      </p:grpSp>
      <p:sp>
        <p:nvSpPr>
          <p:cNvPr id="46" name="Freeform 46"/>
          <p:cNvSpPr/>
          <p:nvPr/>
        </p:nvSpPr>
        <p:spPr>
          <a:xfrm>
            <a:off x="10982376" y="6298832"/>
            <a:ext cx="1416379" cy="1442035"/>
          </a:xfrm>
          <a:custGeom>
            <a:avLst/>
            <a:gdLst/>
            <a:ahLst/>
            <a:cxnLst/>
            <a:rect l="l" t="t" r="r" b="b"/>
            <a:pathLst>
              <a:path w="1344267" h="1414206">
                <a:moveTo>
                  <a:pt x="0" y="0"/>
                </a:moveTo>
                <a:lnTo>
                  <a:pt x="1344267" y="0"/>
                </a:lnTo>
                <a:lnTo>
                  <a:pt x="1344267" y="1414205"/>
                </a:lnTo>
                <a:lnTo>
                  <a:pt x="0" y="1414205"/>
                </a:lnTo>
                <a:lnTo>
                  <a:pt x="0" y="0"/>
                </a:lnTo>
                <a:close/>
              </a:path>
            </a:pathLst>
          </a:custGeom>
          <a:blipFill>
            <a:blip r:embed="rId2"/>
            <a:stretch>
              <a:fillRect r="-7214" b="-1911"/>
            </a:stretch>
          </a:blipFill>
        </p:spPr>
        <p:txBody>
          <a:bodyPr/>
          <a:lstStyle/>
          <a:p>
            <a:endParaRPr lang="en-US"/>
          </a:p>
        </p:txBody>
      </p:sp>
      <p:sp>
        <p:nvSpPr>
          <p:cNvPr id="47" name="Freeform 47"/>
          <p:cNvSpPr/>
          <p:nvPr/>
        </p:nvSpPr>
        <p:spPr>
          <a:xfrm>
            <a:off x="6873818" y="6493734"/>
            <a:ext cx="1390234" cy="1262008"/>
          </a:xfrm>
          <a:custGeom>
            <a:avLst/>
            <a:gdLst/>
            <a:ahLst/>
            <a:cxnLst/>
            <a:rect l="l" t="t" r="r" b="b"/>
            <a:pathLst>
              <a:path w="1390234" h="1262008">
                <a:moveTo>
                  <a:pt x="0" y="0"/>
                </a:moveTo>
                <a:lnTo>
                  <a:pt x="1390233" y="0"/>
                </a:lnTo>
                <a:lnTo>
                  <a:pt x="1390233" y="1262008"/>
                </a:lnTo>
                <a:lnTo>
                  <a:pt x="0" y="1262008"/>
                </a:lnTo>
                <a:lnTo>
                  <a:pt x="0" y="0"/>
                </a:lnTo>
                <a:close/>
              </a:path>
            </a:pathLst>
          </a:custGeom>
          <a:blipFill>
            <a:blip r:embed="rId3"/>
            <a:stretch>
              <a:fillRect l="-13970" t="-20734" r="-9601" b="-121269"/>
            </a:stretch>
          </a:blipFill>
        </p:spPr>
        <p:txBody>
          <a:bodyPr/>
          <a:lstStyle/>
          <a:p>
            <a:endParaRPr lang="en-US"/>
          </a:p>
        </p:txBody>
      </p:sp>
      <p:sp>
        <p:nvSpPr>
          <p:cNvPr id="48" name="Freeform 48"/>
          <p:cNvSpPr/>
          <p:nvPr/>
        </p:nvSpPr>
        <p:spPr>
          <a:xfrm>
            <a:off x="9152119" y="6508609"/>
            <a:ext cx="1207448" cy="1232258"/>
          </a:xfrm>
          <a:custGeom>
            <a:avLst/>
            <a:gdLst/>
            <a:ahLst/>
            <a:cxnLst/>
            <a:rect l="l" t="t" r="r" b="b"/>
            <a:pathLst>
              <a:path w="1207448" h="1232258">
                <a:moveTo>
                  <a:pt x="0" y="0"/>
                </a:moveTo>
                <a:lnTo>
                  <a:pt x="1207447" y="0"/>
                </a:lnTo>
                <a:lnTo>
                  <a:pt x="1207447" y="1232258"/>
                </a:lnTo>
                <a:lnTo>
                  <a:pt x="0" y="1232258"/>
                </a:lnTo>
                <a:lnTo>
                  <a:pt x="0" y="0"/>
                </a:lnTo>
                <a:close/>
              </a:path>
            </a:pathLst>
          </a:custGeom>
          <a:blipFill>
            <a:blip r:embed="rId4"/>
            <a:stretch>
              <a:fillRect l="-19371" t="-14764" r="-10809" b="-39931"/>
            </a:stretch>
          </a:blipFill>
        </p:spPr>
        <p:txBody>
          <a:bodyPr/>
          <a:lstStyle/>
          <a:p>
            <a:endParaRPr lang="en-US"/>
          </a:p>
        </p:txBody>
      </p:sp>
      <p:sp>
        <p:nvSpPr>
          <p:cNvPr id="49" name="Freeform 49"/>
          <p:cNvSpPr/>
          <p:nvPr/>
        </p:nvSpPr>
        <p:spPr>
          <a:xfrm>
            <a:off x="7877602" y="2821585"/>
            <a:ext cx="1163267" cy="1457803"/>
          </a:xfrm>
          <a:custGeom>
            <a:avLst/>
            <a:gdLst/>
            <a:ahLst/>
            <a:cxnLst/>
            <a:rect l="l" t="t" r="r" b="b"/>
            <a:pathLst>
              <a:path w="1163267" h="1457803">
                <a:moveTo>
                  <a:pt x="0" y="0"/>
                </a:moveTo>
                <a:lnTo>
                  <a:pt x="1163268" y="0"/>
                </a:lnTo>
                <a:lnTo>
                  <a:pt x="1163268" y="1457803"/>
                </a:lnTo>
                <a:lnTo>
                  <a:pt x="0" y="1457803"/>
                </a:lnTo>
                <a:lnTo>
                  <a:pt x="0" y="0"/>
                </a:lnTo>
                <a:close/>
              </a:path>
            </a:pathLst>
          </a:custGeom>
          <a:blipFill>
            <a:blip r:embed="rId5"/>
            <a:stretch>
              <a:fillRect/>
            </a:stretch>
          </a:blipFill>
        </p:spPr>
        <p:txBody>
          <a:bodyPr/>
          <a:lstStyle/>
          <a:p>
            <a:endParaRPr lang="en-US"/>
          </a:p>
        </p:txBody>
      </p:sp>
      <p:sp>
        <p:nvSpPr>
          <p:cNvPr id="50" name="TextBox 50"/>
          <p:cNvSpPr txBox="1"/>
          <p:nvPr/>
        </p:nvSpPr>
        <p:spPr>
          <a:xfrm>
            <a:off x="9736134" y="3049530"/>
            <a:ext cx="2134036" cy="257282"/>
          </a:xfrm>
          <a:prstGeom prst="rect">
            <a:avLst/>
          </a:prstGeom>
        </p:spPr>
        <p:txBody>
          <a:bodyPr lIns="0" tIns="0" rIns="0" bIns="0" rtlCol="0" anchor="t">
            <a:spAutoFit/>
          </a:bodyPr>
          <a:lstStyle/>
          <a:p>
            <a:pPr>
              <a:lnSpc>
                <a:spcPts val="2123"/>
              </a:lnSpc>
              <a:spcBef>
                <a:spcPct val="0"/>
              </a:spcBef>
            </a:pPr>
            <a:r>
              <a:rPr lang="en-US" sz="1769" spc="-26">
                <a:solidFill>
                  <a:srgbClr val="000000"/>
                </a:solidFill>
                <a:latin typeface="Prompt Bold"/>
              </a:rPr>
              <a:t>NADIAH HASHIM</a:t>
            </a:r>
          </a:p>
        </p:txBody>
      </p:sp>
      <p:sp>
        <p:nvSpPr>
          <p:cNvPr id="51" name="TextBox 51"/>
          <p:cNvSpPr txBox="1"/>
          <p:nvPr/>
        </p:nvSpPr>
        <p:spPr>
          <a:xfrm>
            <a:off x="4281830" y="7957683"/>
            <a:ext cx="1751784" cy="257282"/>
          </a:xfrm>
          <a:prstGeom prst="rect">
            <a:avLst/>
          </a:prstGeom>
        </p:spPr>
        <p:txBody>
          <a:bodyPr lIns="0" tIns="0" rIns="0" bIns="0" rtlCol="0" anchor="t">
            <a:spAutoFit/>
          </a:bodyPr>
          <a:lstStyle/>
          <a:p>
            <a:pPr algn="ctr">
              <a:lnSpc>
                <a:spcPts val="2027"/>
              </a:lnSpc>
              <a:spcBef>
                <a:spcPct val="0"/>
              </a:spcBef>
            </a:pPr>
            <a:r>
              <a:rPr lang="en-US" sz="1689" spc="-25">
                <a:solidFill>
                  <a:srgbClr val="000000"/>
                </a:solidFill>
                <a:latin typeface="Prompt Semi-Bold"/>
              </a:rPr>
              <a:t>NUR HAFIZ</a:t>
            </a:r>
          </a:p>
        </p:txBody>
      </p:sp>
      <p:sp>
        <p:nvSpPr>
          <p:cNvPr id="52" name="TextBox 52"/>
          <p:cNvSpPr txBox="1"/>
          <p:nvPr/>
        </p:nvSpPr>
        <p:spPr>
          <a:xfrm>
            <a:off x="9222003" y="3394307"/>
            <a:ext cx="2901712" cy="771846"/>
          </a:xfrm>
          <a:prstGeom prst="rect">
            <a:avLst/>
          </a:prstGeom>
        </p:spPr>
        <p:txBody>
          <a:bodyPr lIns="0" tIns="0" rIns="0" bIns="0" rtlCol="0" anchor="t">
            <a:spAutoFit/>
          </a:bodyPr>
          <a:lstStyle/>
          <a:p>
            <a:pPr algn="ctr">
              <a:lnSpc>
                <a:spcPts val="2030"/>
              </a:lnSpc>
              <a:spcBef>
                <a:spcPct val="0"/>
              </a:spcBef>
            </a:pPr>
            <a:r>
              <a:rPr lang="en-US" sz="1691" spc="-25" dirty="0">
                <a:solidFill>
                  <a:srgbClr val="000000"/>
                </a:solidFill>
                <a:latin typeface="Prompt Light"/>
              </a:rPr>
              <a:t>Leads Brand Strategy, Promotion, Advertising, and Positioning</a:t>
            </a:r>
          </a:p>
        </p:txBody>
      </p:sp>
      <p:sp>
        <p:nvSpPr>
          <p:cNvPr id="53" name="TextBox 53"/>
          <p:cNvSpPr txBox="1"/>
          <p:nvPr/>
        </p:nvSpPr>
        <p:spPr>
          <a:xfrm>
            <a:off x="7877602" y="1248439"/>
            <a:ext cx="4627768" cy="361950"/>
          </a:xfrm>
          <a:prstGeom prst="rect">
            <a:avLst/>
          </a:prstGeom>
        </p:spPr>
        <p:txBody>
          <a:bodyPr lIns="0" tIns="0" rIns="0" bIns="0" rtlCol="0" anchor="t">
            <a:spAutoFit/>
          </a:bodyPr>
          <a:lstStyle/>
          <a:p>
            <a:pPr algn="ctr">
              <a:lnSpc>
                <a:spcPts val="2831"/>
              </a:lnSpc>
              <a:spcBef>
                <a:spcPct val="0"/>
              </a:spcBef>
            </a:pPr>
            <a:r>
              <a:rPr lang="en-US" sz="2359" spc="129">
                <a:solidFill>
                  <a:srgbClr val="000000"/>
                </a:solidFill>
                <a:latin typeface="Prompt Light"/>
              </a:rPr>
              <a:t>Organizational Chart</a:t>
            </a:r>
          </a:p>
        </p:txBody>
      </p:sp>
      <p:sp>
        <p:nvSpPr>
          <p:cNvPr id="54" name="TextBox 54"/>
          <p:cNvSpPr txBox="1"/>
          <p:nvPr/>
        </p:nvSpPr>
        <p:spPr>
          <a:xfrm>
            <a:off x="4281830" y="8279058"/>
            <a:ext cx="1751784" cy="1143476"/>
          </a:xfrm>
          <a:prstGeom prst="rect">
            <a:avLst/>
          </a:prstGeom>
        </p:spPr>
        <p:txBody>
          <a:bodyPr lIns="0" tIns="0" rIns="0" bIns="0" rtlCol="0" anchor="t">
            <a:spAutoFit/>
          </a:bodyPr>
          <a:lstStyle/>
          <a:p>
            <a:pPr algn="ctr">
              <a:lnSpc>
                <a:spcPts val="1864"/>
              </a:lnSpc>
              <a:spcBef>
                <a:spcPct val="0"/>
              </a:spcBef>
            </a:pPr>
            <a:r>
              <a:rPr lang="en-US" sz="1554" spc="-23">
                <a:solidFill>
                  <a:srgbClr val="000000"/>
                </a:solidFill>
                <a:latin typeface="Prompt Light"/>
              </a:rPr>
              <a:t>Manages Digital Marketing, Focusing on Online Brand Activities. </a:t>
            </a:r>
          </a:p>
        </p:txBody>
      </p:sp>
      <p:sp>
        <p:nvSpPr>
          <p:cNvPr id="55" name="TextBox 55"/>
          <p:cNvSpPr txBox="1"/>
          <p:nvPr/>
        </p:nvSpPr>
        <p:spPr>
          <a:xfrm>
            <a:off x="6717800" y="8243584"/>
            <a:ext cx="1751784" cy="1143476"/>
          </a:xfrm>
          <a:prstGeom prst="rect">
            <a:avLst/>
          </a:prstGeom>
        </p:spPr>
        <p:txBody>
          <a:bodyPr lIns="0" tIns="0" rIns="0" bIns="0" rtlCol="0" anchor="t">
            <a:spAutoFit/>
          </a:bodyPr>
          <a:lstStyle/>
          <a:p>
            <a:pPr algn="ctr">
              <a:lnSpc>
                <a:spcPts val="1864"/>
              </a:lnSpc>
              <a:spcBef>
                <a:spcPct val="0"/>
              </a:spcBef>
            </a:pPr>
            <a:r>
              <a:rPr lang="en-US" sz="1554" spc="-23">
                <a:solidFill>
                  <a:srgbClr val="000000"/>
                </a:solidFill>
                <a:latin typeface="Prompt Light"/>
              </a:rPr>
              <a:t>Executes Brand Marketing Campaigns, to Ensure Brand Consistency</a:t>
            </a:r>
          </a:p>
        </p:txBody>
      </p:sp>
      <p:sp>
        <p:nvSpPr>
          <p:cNvPr id="56" name="TextBox 56"/>
          <p:cNvSpPr txBox="1"/>
          <p:nvPr/>
        </p:nvSpPr>
        <p:spPr>
          <a:xfrm>
            <a:off x="6175586" y="565719"/>
            <a:ext cx="8031801" cy="654145"/>
          </a:xfrm>
          <a:prstGeom prst="rect">
            <a:avLst/>
          </a:prstGeom>
        </p:spPr>
        <p:txBody>
          <a:bodyPr lIns="0" tIns="0" rIns="0" bIns="0" rtlCol="0" anchor="t">
            <a:spAutoFit/>
          </a:bodyPr>
          <a:lstStyle/>
          <a:p>
            <a:pPr algn="ctr">
              <a:lnSpc>
                <a:spcPts val="5238"/>
              </a:lnSpc>
              <a:spcBef>
                <a:spcPct val="0"/>
              </a:spcBef>
            </a:pPr>
            <a:r>
              <a:rPr lang="en-US" sz="4365" spc="-65">
                <a:solidFill>
                  <a:srgbClr val="000000"/>
                </a:solidFill>
                <a:latin typeface="Prompt Semi-Bold"/>
              </a:rPr>
              <a:t>BRAND COMMITTEE</a:t>
            </a:r>
          </a:p>
        </p:txBody>
      </p:sp>
      <p:sp>
        <p:nvSpPr>
          <p:cNvPr id="57" name="TextBox 57"/>
          <p:cNvSpPr txBox="1"/>
          <p:nvPr/>
        </p:nvSpPr>
        <p:spPr>
          <a:xfrm>
            <a:off x="8806400" y="7943390"/>
            <a:ext cx="1751784" cy="257282"/>
          </a:xfrm>
          <a:prstGeom prst="rect">
            <a:avLst/>
          </a:prstGeom>
        </p:spPr>
        <p:txBody>
          <a:bodyPr lIns="0" tIns="0" rIns="0" bIns="0" rtlCol="0" anchor="t">
            <a:spAutoFit/>
          </a:bodyPr>
          <a:lstStyle/>
          <a:p>
            <a:pPr algn="ctr">
              <a:lnSpc>
                <a:spcPts val="2027"/>
              </a:lnSpc>
              <a:spcBef>
                <a:spcPct val="0"/>
              </a:spcBef>
            </a:pPr>
            <a:r>
              <a:rPr lang="en-US" sz="1689" spc="-25">
                <a:solidFill>
                  <a:srgbClr val="000000"/>
                </a:solidFill>
                <a:latin typeface="Prompt Semi-Bold"/>
              </a:rPr>
              <a:t>ROZIYANA</a:t>
            </a:r>
          </a:p>
        </p:txBody>
      </p:sp>
      <p:sp>
        <p:nvSpPr>
          <p:cNvPr id="58" name="TextBox 58"/>
          <p:cNvSpPr txBox="1"/>
          <p:nvPr/>
        </p:nvSpPr>
        <p:spPr>
          <a:xfrm>
            <a:off x="6724947" y="7943390"/>
            <a:ext cx="1751784" cy="257282"/>
          </a:xfrm>
          <a:prstGeom prst="rect">
            <a:avLst/>
          </a:prstGeom>
        </p:spPr>
        <p:txBody>
          <a:bodyPr lIns="0" tIns="0" rIns="0" bIns="0" rtlCol="0" anchor="t">
            <a:spAutoFit/>
          </a:bodyPr>
          <a:lstStyle/>
          <a:p>
            <a:pPr algn="ctr">
              <a:lnSpc>
                <a:spcPts val="2027"/>
              </a:lnSpc>
              <a:spcBef>
                <a:spcPct val="0"/>
              </a:spcBef>
            </a:pPr>
            <a:r>
              <a:rPr lang="en-US" sz="1689" spc="-25" dirty="0">
                <a:solidFill>
                  <a:srgbClr val="000000"/>
                </a:solidFill>
                <a:latin typeface="Prompt Semi-Bold"/>
              </a:rPr>
              <a:t>RUZILAH</a:t>
            </a:r>
          </a:p>
        </p:txBody>
      </p:sp>
      <p:sp>
        <p:nvSpPr>
          <p:cNvPr id="59" name="TextBox 59"/>
          <p:cNvSpPr txBox="1"/>
          <p:nvPr/>
        </p:nvSpPr>
        <p:spPr>
          <a:xfrm>
            <a:off x="10898459" y="7943390"/>
            <a:ext cx="1751784" cy="257282"/>
          </a:xfrm>
          <a:prstGeom prst="rect">
            <a:avLst/>
          </a:prstGeom>
        </p:spPr>
        <p:txBody>
          <a:bodyPr lIns="0" tIns="0" rIns="0" bIns="0" rtlCol="0" anchor="t">
            <a:spAutoFit/>
          </a:bodyPr>
          <a:lstStyle/>
          <a:p>
            <a:pPr algn="ctr">
              <a:lnSpc>
                <a:spcPts val="2027"/>
              </a:lnSpc>
              <a:spcBef>
                <a:spcPct val="0"/>
              </a:spcBef>
            </a:pPr>
            <a:r>
              <a:rPr lang="en-US" sz="1689" spc="-25">
                <a:solidFill>
                  <a:srgbClr val="000000"/>
                </a:solidFill>
                <a:latin typeface="Prompt Semi-Bold"/>
              </a:rPr>
              <a:t>SITI AISHAH</a:t>
            </a:r>
          </a:p>
        </p:txBody>
      </p:sp>
      <p:sp>
        <p:nvSpPr>
          <p:cNvPr id="60" name="TextBox 60"/>
          <p:cNvSpPr txBox="1"/>
          <p:nvPr/>
        </p:nvSpPr>
        <p:spPr>
          <a:xfrm>
            <a:off x="13227199" y="7929097"/>
            <a:ext cx="1751784" cy="257282"/>
          </a:xfrm>
          <a:prstGeom prst="rect">
            <a:avLst/>
          </a:prstGeom>
        </p:spPr>
        <p:txBody>
          <a:bodyPr lIns="0" tIns="0" rIns="0" bIns="0" rtlCol="0" anchor="t">
            <a:spAutoFit/>
          </a:bodyPr>
          <a:lstStyle/>
          <a:p>
            <a:pPr algn="ctr">
              <a:lnSpc>
                <a:spcPts val="2027"/>
              </a:lnSpc>
              <a:spcBef>
                <a:spcPct val="0"/>
              </a:spcBef>
            </a:pPr>
            <a:r>
              <a:rPr lang="en-US" sz="1689" spc="-25">
                <a:solidFill>
                  <a:srgbClr val="000000"/>
                </a:solidFill>
                <a:latin typeface="Prompt Semi-Bold"/>
              </a:rPr>
              <a:t>IKRAM</a:t>
            </a:r>
          </a:p>
        </p:txBody>
      </p:sp>
      <p:sp>
        <p:nvSpPr>
          <p:cNvPr id="61" name="TextBox 61"/>
          <p:cNvSpPr txBox="1"/>
          <p:nvPr/>
        </p:nvSpPr>
        <p:spPr>
          <a:xfrm>
            <a:off x="13227199" y="8229290"/>
            <a:ext cx="1751784" cy="1143476"/>
          </a:xfrm>
          <a:prstGeom prst="rect">
            <a:avLst/>
          </a:prstGeom>
        </p:spPr>
        <p:txBody>
          <a:bodyPr lIns="0" tIns="0" rIns="0" bIns="0" rtlCol="0" anchor="t">
            <a:spAutoFit/>
          </a:bodyPr>
          <a:lstStyle/>
          <a:p>
            <a:pPr algn="ctr">
              <a:lnSpc>
                <a:spcPts val="1864"/>
              </a:lnSpc>
              <a:spcBef>
                <a:spcPct val="0"/>
              </a:spcBef>
            </a:pPr>
            <a:r>
              <a:rPr lang="en-US" sz="1554" spc="-23">
                <a:solidFill>
                  <a:srgbClr val="000000"/>
                </a:solidFill>
                <a:latin typeface="Prompt Light"/>
              </a:rPr>
              <a:t> Analyzing Data Related to Brand Performance and Customer Feedback. </a:t>
            </a:r>
          </a:p>
        </p:txBody>
      </p:sp>
      <p:sp>
        <p:nvSpPr>
          <p:cNvPr id="62" name="TextBox 62"/>
          <p:cNvSpPr txBox="1"/>
          <p:nvPr/>
        </p:nvSpPr>
        <p:spPr>
          <a:xfrm>
            <a:off x="15266963" y="7929097"/>
            <a:ext cx="1751784" cy="257282"/>
          </a:xfrm>
          <a:prstGeom prst="rect">
            <a:avLst/>
          </a:prstGeom>
        </p:spPr>
        <p:txBody>
          <a:bodyPr lIns="0" tIns="0" rIns="0" bIns="0" rtlCol="0" anchor="t">
            <a:spAutoFit/>
          </a:bodyPr>
          <a:lstStyle/>
          <a:p>
            <a:pPr algn="ctr">
              <a:lnSpc>
                <a:spcPts val="2027"/>
              </a:lnSpc>
              <a:spcBef>
                <a:spcPct val="0"/>
              </a:spcBef>
            </a:pPr>
            <a:r>
              <a:rPr lang="en-US" sz="1689" spc="-25">
                <a:solidFill>
                  <a:srgbClr val="000000"/>
                </a:solidFill>
                <a:latin typeface="Prompt Semi-Bold"/>
              </a:rPr>
              <a:t>MOHD SYAFEE</a:t>
            </a:r>
          </a:p>
        </p:txBody>
      </p:sp>
      <p:grpSp>
        <p:nvGrpSpPr>
          <p:cNvPr id="63" name="Group 63"/>
          <p:cNvGrpSpPr/>
          <p:nvPr/>
        </p:nvGrpSpPr>
        <p:grpSpPr>
          <a:xfrm>
            <a:off x="8806400" y="1841597"/>
            <a:ext cx="2618822" cy="675300"/>
            <a:chOff x="0" y="0"/>
            <a:chExt cx="782517" cy="201783"/>
          </a:xfrm>
        </p:grpSpPr>
        <p:sp>
          <p:nvSpPr>
            <p:cNvPr id="64" name="Freeform 64"/>
            <p:cNvSpPr/>
            <p:nvPr/>
          </p:nvSpPr>
          <p:spPr>
            <a:xfrm>
              <a:off x="0" y="0"/>
              <a:ext cx="782517" cy="201783"/>
            </a:xfrm>
            <a:custGeom>
              <a:avLst/>
              <a:gdLst/>
              <a:ahLst/>
              <a:cxnLst/>
              <a:rect l="l" t="t" r="r" b="b"/>
              <a:pathLst>
                <a:path w="782517" h="201783">
                  <a:moveTo>
                    <a:pt x="44344" y="0"/>
                  </a:moveTo>
                  <a:lnTo>
                    <a:pt x="738174" y="0"/>
                  </a:lnTo>
                  <a:cubicBezTo>
                    <a:pt x="762664" y="0"/>
                    <a:pt x="782517" y="19853"/>
                    <a:pt x="782517" y="44344"/>
                  </a:cubicBezTo>
                  <a:lnTo>
                    <a:pt x="782517" y="157439"/>
                  </a:lnTo>
                  <a:cubicBezTo>
                    <a:pt x="782517" y="181930"/>
                    <a:pt x="762664" y="201783"/>
                    <a:pt x="738174" y="201783"/>
                  </a:cubicBezTo>
                  <a:lnTo>
                    <a:pt x="44344" y="201783"/>
                  </a:lnTo>
                  <a:cubicBezTo>
                    <a:pt x="19853" y="201783"/>
                    <a:pt x="0" y="181930"/>
                    <a:pt x="0" y="157439"/>
                  </a:cubicBezTo>
                  <a:lnTo>
                    <a:pt x="0" y="44344"/>
                  </a:lnTo>
                  <a:cubicBezTo>
                    <a:pt x="0" y="19853"/>
                    <a:pt x="19853" y="0"/>
                    <a:pt x="44344" y="0"/>
                  </a:cubicBezTo>
                  <a:close/>
                </a:path>
              </a:pathLst>
            </a:custGeom>
            <a:gradFill rotWithShape="1">
              <a:gsLst>
                <a:gs pos="0">
                  <a:srgbClr val="CDFFD8">
                    <a:alpha val="100000"/>
                  </a:srgbClr>
                </a:gs>
                <a:gs pos="100000">
                  <a:srgbClr val="94B9FF">
                    <a:alpha val="100000"/>
                  </a:srgbClr>
                </a:gs>
              </a:gsLst>
              <a:lin ang="0"/>
            </a:gradFill>
            <a:ln w="9525" cap="sq">
              <a:solidFill>
                <a:srgbClr val="000000"/>
              </a:solidFill>
              <a:prstDash val="solid"/>
              <a:miter/>
            </a:ln>
          </p:spPr>
          <p:txBody>
            <a:bodyPr/>
            <a:lstStyle/>
            <a:p>
              <a:endParaRPr lang="en-US"/>
            </a:p>
          </p:txBody>
        </p:sp>
        <p:sp>
          <p:nvSpPr>
            <p:cNvPr id="65" name="TextBox 65"/>
            <p:cNvSpPr txBox="1"/>
            <p:nvPr/>
          </p:nvSpPr>
          <p:spPr>
            <a:xfrm>
              <a:off x="0" y="0"/>
              <a:ext cx="782517" cy="201783"/>
            </a:xfrm>
            <a:prstGeom prst="rect">
              <a:avLst/>
            </a:prstGeom>
          </p:spPr>
          <p:txBody>
            <a:bodyPr lIns="50800" tIns="50800" rIns="50800" bIns="50800" rtlCol="0" anchor="ctr"/>
            <a:lstStyle/>
            <a:p>
              <a:pPr algn="ctr">
                <a:lnSpc>
                  <a:spcPts val="1679"/>
                </a:lnSpc>
              </a:pPr>
              <a:r>
                <a:rPr lang="en-US" sz="1600" dirty="0">
                  <a:solidFill>
                    <a:srgbClr val="000000"/>
                  </a:solidFill>
                  <a:latin typeface="Prompt Semi-Bold"/>
                </a:rPr>
                <a:t>BRAND MANAGER</a:t>
              </a:r>
            </a:p>
          </p:txBody>
        </p:sp>
      </p:grpSp>
      <p:sp>
        <p:nvSpPr>
          <p:cNvPr id="66" name="TextBox 66"/>
          <p:cNvSpPr txBox="1"/>
          <p:nvPr/>
        </p:nvSpPr>
        <p:spPr>
          <a:xfrm>
            <a:off x="8809313" y="8243584"/>
            <a:ext cx="1751784" cy="1143476"/>
          </a:xfrm>
          <a:prstGeom prst="rect">
            <a:avLst/>
          </a:prstGeom>
        </p:spPr>
        <p:txBody>
          <a:bodyPr lIns="0" tIns="0" rIns="0" bIns="0" rtlCol="0" anchor="t">
            <a:spAutoFit/>
          </a:bodyPr>
          <a:lstStyle/>
          <a:p>
            <a:pPr algn="ctr">
              <a:lnSpc>
                <a:spcPts val="1864"/>
              </a:lnSpc>
              <a:spcBef>
                <a:spcPct val="0"/>
              </a:spcBef>
            </a:pPr>
            <a:r>
              <a:rPr lang="en-US" sz="1554" spc="-23">
                <a:solidFill>
                  <a:srgbClr val="000000"/>
                </a:solidFill>
                <a:latin typeface="Prompt Light"/>
              </a:rPr>
              <a:t>Client Acquisition, Explores Market Opportunities, Leads Sales Initiatives.</a:t>
            </a:r>
          </a:p>
        </p:txBody>
      </p:sp>
      <p:sp>
        <p:nvSpPr>
          <p:cNvPr id="67" name="AutoShape 67"/>
          <p:cNvSpPr/>
          <p:nvPr/>
        </p:nvSpPr>
        <p:spPr>
          <a:xfrm flipV="1">
            <a:off x="9768405" y="4449483"/>
            <a:ext cx="7147" cy="930254"/>
          </a:xfrm>
          <a:prstGeom prst="line">
            <a:avLst/>
          </a:prstGeom>
          <a:ln w="19050" cap="flat">
            <a:solidFill>
              <a:srgbClr val="000000"/>
            </a:solidFill>
            <a:prstDash val="solid"/>
            <a:headEnd type="none" w="sm" len="sm"/>
            <a:tailEnd type="none" w="sm" len="sm"/>
          </a:ln>
        </p:spPr>
        <p:txBody>
          <a:bodyPr/>
          <a:lstStyle/>
          <a:p>
            <a:endParaRPr lang="en-US"/>
          </a:p>
        </p:txBody>
      </p:sp>
      <p:grpSp>
        <p:nvGrpSpPr>
          <p:cNvPr id="68" name="Group 68"/>
          <p:cNvGrpSpPr/>
          <p:nvPr/>
        </p:nvGrpSpPr>
        <p:grpSpPr>
          <a:xfrm>
            <a:off x="8467870" y="4862320"/>
            <a:ext cx="2957351" cy="675300"/>
            <a:chOff x="0" y="0"/>
            <a:chExt cx="826501" cy="201783"/>
          </a:xfrm>
        </p:grpSpPr>
        <p:sp>
          <p:nvSpPr>
            <p:cNvPr id="69" name="Freeform 69"/>
            <p:cNvSpPr/>
            <p:nvPr/>
          </p:nvSpPr>
          <p:spPr>
            <a:xfrm>
              <a:off x="0" y="0"/>
              <a:ext cx="782517" cy="201783"/>
            </a:xfrm>
            <a:custGeom>
              <a:avLst/>
              <a:gdLst/>
              <a:ahLst/>
              <a:cxnLst/>
              <a:rect l="l" t="t" r="r" b="b"/>
              <a:pathLst>
                <a:path w="782517" h="201783">
                  <a:moveTo>
                    <a:pt x="44344" y="0"/>
                  </a:moveTo>
                  <a:lnTo>
                    <a:pt x="738174" y="0"/>
                  </a:lnTo>
                  <a:cubicBezTo>
                    <a:pt x="762664" y="0"/>
                    <a:pt x="782517" y="19853"/>
                    <a:pt x="782517" y="44344"/>
                  </a:cubicBezTo>
                  <a:lnTo>
                    <a:pt x="782517" y="157439"/>
                  </a:lnTo>
                  <a:cubicBezTo>
                    <a:pt x="782517" y="181930"/>
                    <a:pt x="762664" y="201783"/>
                    <a:pt x="738174" y="201783"/>
                  </a:cubicBezTo>
                  <a:lnTo>
                    <a:pt x="44344" y="201783"/>
                  </a:lnTo>
                  <a:cubicBezTo>
                    <a:pt x="19853" y="201783"/>
                    <a:pt x="0" y="181930"/>
                    <a:pt x="0" y="157439"/>
                  </a:cubicBezTo>
                  <a:lnTo>
                    <a:pt x="0" y="44344"/>
                  </a:lnTo>
                  <a:cubicBezTo>
                    <a:pt x="0" y="19853"/>
                    <a:pt x="19853" y="0"/>
                    <a:pt x="44344" y="0"/>
                  </a:cubicBezTo>
                  <a:close/>
                </a:path>
              </a:pathLst>
            </a:custGeom>
            <a:gradFill rotWithShape="1">
              <a:gsLst>
                <a:gs pos="0">
                  <a:srgbClr val="CDFFD8">
                    <a:alpha val="100000"/>
                  </a:srgbClr>
                </a:gs>
                <a:gs pos="100000">
                  <a:srgbClr val="94B9FF">
                    <a:alpha val="100000"/>
                  </a:srgbClr>
                </a:gs>
              </a:gsLst>
              <a:lin ang="0"/>
            </a:gradFill>
            <a:ln w="9525" cap="sq">
              <a:solidFill>
                <a:srgbClr val="000000"/>
              </a:solidFill>
              <a:prstDash val="solid"/>
              <a:miter/>
            </a:ln>
          </p:spPr>
          <p:txBody>
            <a:bodyPr/>
            <a:lstStyle/>
            <a:p>
              <a:endParaRPr lang="en-US"/>
            </a:p>
          </p:txBody>
        </p:sp>
        <p:sp>
          <p:nvSpPr>
            <p:cNvPr id="70" name="TextBox 70"/>
            <p:cNvSpPr txBox="1"/>
            <p:nvPr/>
          </p:nvSpPr>
          <p:spPr>
            <a:xfrm>
              <a:off x="0" y="0"/>
              <a:ext cx="826501" cy="201783"/>
            </a:xfrm>
            <a:prstGeom prst="rect">
              <a:avLst/>
            </a:prstGeom>
          </p:spPr>
          <p:txBody>
            <a:bodyPr lIns="50800" tIns="50800" rIns="50800" bIns="50800" rtlCol="0" anchor="ctr"/>
            <a:lstStyle/>
            <a:p>
              <a:pPr algn="ctr">
                <a:lnSpc>
                  <a:spcPts val="1679"/>
                </a:lnSpc>
              </a:pPr>
              <a:r>
                <a:rPr lang="en-US" sz="1600" dirty="0">
                  <a:solidFill>
                    <a:srgbClr val="000000"/>
                  </a:solidFill>
                  <a:latin typeface="Prompt Semi-Bold"/>
                </a:rPr>
                <a:t>BUSINESS DEVELOPMENT</a:t>
              </a:r>
            </a:p>
          </p:txBody>
        </p:sp>
      </p:grpSp>
      <p:sp>
        <p:nvSpPr>
          <p:cNvPr id="71" name="TextBox 71"/>
          <p:cNvSpPr txBox="1"/>
          <p:nvPr/>
        </p:nvSpPr>
        <p:spPr>
          <a:xfrm>
            <a:off x="10890993" y="8279058"/>
            <a:ext cx="1751784" cy="1143476"/>
          </a:xfrm>
          <a:prstGeom prst="rect">
            <a:avLst/>
          </a:prstGeom>
        </p:spPr>
        <p:txBody>
          <a:bodyPr lIns="0" tIns="0" rIns="0" bIns="0" rtlCol="0" anchor="t">
            <a:spAutoFit/>
          </a:bodyPr>
          <a:lstStyle/>
          <a:p>
            <a:pPr algn="ctr">
              <a:lnSpc>
                <a:spcPts val="1864"/>
              </a:lnSpc>
              <a:spcBef>
                <a:spcPct val="0"/>
              </a:spcBef>
            </a:pPr>
            <a:r>
              <a:rPr lang="en-US" sz="1554" spc="-23">
                <a:solidFill>
                  <a:srgbClr val="000000"/>
                </a:solidFill>
                <a:latin typeface="Prompt Light"/>
              </a:rPr>
              <a:t>Client Acquisition, Explores Market Opportunities, Leads Sales Initiatives.</a:t>
            </a:r>
          </a:p>
        </p:txBody>
      </p:sp>
      <p:sp>
        <p:nvSpPr>
          <p:cNvPr id="72" name="TextBox 72"/>
          <p:cNvSpPr txBox="1"/>
          <p:nvPr/>
        </p:nvSpPr>
        <p:spPr>
          <a:xfrm>
            <a:off x="15235463" y="8214965"/>
            <a:ext cx="1751784" cy="1143476"/>
          </a:xfrm>
          <a:prstGeom prst="rect">
            <a:avLst/>
          </a:prstGeom>
        </p:spPr>
        <p:txBody>
          <a:bodyPr lIns="0" tIns="0" rIns="0" bIns="0" rtlCol="0" anchor="t">
            <a:spAutoFit/>
          </a:bodyPr>
          <a:lstStyle/>
          <a:p>
            <a:pPr algn="ctr">
              <a:lnSpc>
                <a:spcPts val="1864"/>
              </a:lnSpc>
              <a:spcBef>
                <a:spcPct val="0"/>
              </a:spcBef>
            </a:pPr>
            <a:r>
              <a:rPr lang="en-US" sz="1554" spc="-23">
                <a:solidFill>
                  <a:srgbClr val="000000"/>
                </a:solidFill>
                <a:latin typeface="Prompt Light"/>
              </a:rPr>
              <a:t> Analyzing Data Related to Brand Performance and Customer Feedback. </a:t>
            </a:r>
          </a:p>
        </p:txBody>
      </p:sp>
      <p:grpSp>
        <p:nvGrpSpPr>
          <p:cNvPr id="73" name="Group 73"/>
          <p:cNvGrpSpPr/>
          <p:nvPr/>
        </p:nvGrpSpPr>
        <p:grpSpPr>
          <a:xfrm>
            <a:off x="0" y="0"/>
            <a:ext cx="3086100" cy="10287000"/>
            <a:chOff x="0" y="0"/>
            <a:chExt cx="812800" cy="2709333"/>
          </a:xfrm>
        </p:grpSpPr>
        <p:sp>
          <p:nvSpPr>
            <p:cNvPr id="74" name="Freeform 74"/>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2E3190"/>
            </a:solidFill>
          </p:spPr>
          <p:txBody>
            <a:bodyPr/>
            <a:lstStyle/>
            <a:p>
              <a:endParaRPr lang="en-US"/>
            </a:p>
          </p:txBody>
        </p:sp>
        <p:sp>
          <p:nvSpPr>
            <p:cNvPr id="75" name="TextBox 75"/>
            <p:cNvSpPr txBox="1"/>
            <p:nvPr/>
          </p:nvSpPr>
          <p:spPr>
            <a:xfrm>
              <a:off x="0" y="-47625"/>
              <a:ext cx="812800" cy="2756958"/>
            </a:xfrm>
            <a:prstGeom prst="rect">
              <a:avLst/>
            </a:prstGeom>
          </p:spPr>
          <p:txBody>
            <a:bodyPr lIns="50800" tIns="50800" rIns="50800" bIns="50800" rtlCol="0" anchor="ctr"/>
            <a:lstStyle/>
            <a:p>
              <a:pPr algn="ctr">
                <a:lnSpc>
                  <a:spcPts val="2659"/>
                </a:lnSpc>
              </a:pPr>
              <a:endParaRPr/>
            </a:p>
          </p:txBody>
        </p:sp>
      </p:grpSp>
      <p:sp>
        <p:nvSpPr>
          <p:cNvPr id="76" name="Freeform 76"/>
          <p:cNvSpPr/>
          <p:nvPr/>
        </p:nvSpPr>
        <p:spPr>
          <a:xfrm>
            <a:off x="15895010" y="364438"/>
            <a:ext cx="2077348" cy="480098"/>
          </a:xfrm>
          <a:custGeom>
            <a:avLst/>
            <a:gdLst/>
            <a:ahLst/>
            <a:cxnLst/>
            <a:rect l="l" t="t" r="r" b="b"/>
            <a:pathLst>
              <a:path w="2077348" h="480098">
                <a:moveTo>
                  <a:pt x="0" y="0"/>
                </a:moveTo>
                <a:lnTo>
                  <a:pt x="2077349" y="0"/>
                </a:lnTo>
                <a:lnTo>
                  <a:pt x="2077349" y="480099"/>
                </a:lnTo>
                <a:lnTo>
                  <a:pt x="0" y="480099"/>
                </a:lnTo>
                <a:lnTo>
                  <a:pt x="0" y="0"/>
                </a:lnTo>
                <a:close/>
              </a:path>
            </a:pathLst>
          </a:custGeom>
          <a:blipFill>
            <a:blip r:embed="rId6"/>
            <a:stretch>
              <a:fillRect/>
            </a:stretch>
          </a:blipFill>
        </p:spPr>
        <p:txBody>
          <a:bodyPr/>
          <a:lstStyle/>
          <a:p>
            <a:endParaRPr lang="en-US"/>
          </a:p>
        </p:txBody>
      </p:sp>
      <p:pic>
        <p:nvPicPr>
          <p:cNvPr id="77" name="Picture 76"/>
          <p:cNvPicPr>
            <a:picLocks noChangeAspect="1"/>
          </p:cNvPicPr>
          <p:nvPr/>
        </p:nvPicPr>
        <p:blipFill rotWithShape="1">
          <a:blip r:embed="rId7" cstate="print">
            <a:extLst>
              <a:ext uri="{28A0092B-C50C-407E-A947-70E740481C1C}">
                <a14:useLocalDpi xmlns:a14="http://schemas.microsoft.com/office/drawing/2010/main" val="0"/>
              </a:ext>
            </a:extLst>
          </a:blip>
          <a:srcRect b="24834"/>
          <a:stretch/>
        </p:blipFill>
        <p:spPr>
          <a:xfrm>
            <a:off x="15235463" y="6413853"/>
            <a:ext cx="1806410" cy="1357808"/>
          </a:xfrm>
          <a:prstGeom prst="rect">
            <a:avLst/>
          </a:prstGeom>
        </p:spPr>
      </p:pic>
      <p:pic>
        <p:nvPicPr>
          <p:cNvPr id="78" name="Picture 77"/>
          <p:cNvPicPr>
            <a:picLocks noChangeAspect="1"/>
          </p:cNvPicPr>
          <p:nvPr/>
        </p:nvPicPr>
        <p:blipFill rotWithShape="1">
          <a:blip r:embed="rId8">
            <a:extLst>
              <a:ext uri="{28A0092B-C50C-407E-A947-70E740481C1C}">
                <a14:useLocalDpi xmlns:a14="http://schemas.microsoft.com/office/drawing/2010/main" val="0"/>
              </a:ext>
            </a:extLst>
          </a:blip>
          <a:srcRect b="31479"/>
          <a:stretch/>
        </p:blipFill>
        <p:spPr>
          <a:xfrm>
            <a:off x="13109158" y="6375148"/>
            <a:ext cx="2094569" cy="1435219"/>
          </a:xfrm>
          <a:prstGeom prst="rect">
            <a:avLst/>
          </a:prstGeom>
        </p:spPr>
      </p:pic>
      <p:sp>
        <p:nvSpPr>
          <p:cNvPr id="79" name="TextBox 16"/>
          <p:cNvSpPr txBox="1"/>
          <p:nvPr/>
        </p:nvSpPr>
        <p:spPr>
          <a:xfrm>
            <a:off x="9616225" y="9777402"/>
            <a:ext cx="12557571" cy="240030"/>
          </a:xfrm>
          <a:prstGeom prst="rect">
            <a:avLst/>
          </a:prstGeom>
        </p:spPr>
        <p:txBody>
          <a:bodyPr lIns="0" tIns="0" rIns="0" bIns="0" rtlCol="0" anchor="t">
            <a:spAutoFit/>
          </a:bodyPr>
          <a:lstStyle/>
          <a:p>
            <a:pPr algn="ctr">
              <a:lnSpc>
                <a:spcPts val="1620"/>
              </a:lnSpc>
            </a:pPr>
            <a:r>
              <a:rPr lang="en-US" sz="1800" spc="-36" dirty="0">
                <a:solidFill>
                  <a:srgbClr val="2E3191"/>
                </a:solidFill>
                <a:latin typeface="Poppins Bold"/>
              </a:rPr>
              <a:t>MOST TRUSTED BRAND</a:t>
            </a:r>
          </a:p>
        </p:txBody>
      </p:sp>
      <p:sp>
        <p:nvSpPr>
          <p:cNvPr id="80" name="Freeform 17"/>
          <p:cNvSpPr/>
          <p:nvPr/>
        </p:nvSpPr>
        <p:spPr>
          <a:xfrm>
            <a:off x="17259300" y="9258300"/>
            <a:ext cx="693636" cy="981054"/>
          </a:xfrm>
          <a:custGeom>
            <a:avLst/>
            <a:gdLst/>
            <a:ahLst/>
            <a:cxnLst/>
            <a:rect l="l" t="t" r="r" b="b"/>
            <a:pathLst>
              <a:path w="693636" h="981054">
                <a:moveTo>
                  <a:pt x="0" y="0"/>
                </a:moveTo>
                <a:lnTo>
                  <a:pt x="693636" y="0"/>
                </a:lnTo>
                <a:lnTo>
                  <a:pt x="693636" y="981054"/>
                </a:lnTo>
                <a:lnTo>
                  <a:pt x="0" y="981054"/>
                </a:lnTo>
                <a:lnTo>
                  <a:pt x="0" y="0"/>
                </a:lnTo>
                <a:close/>
              </a:path>
            </a:pathLst>
          </a:custGeom>
          <a:blipFill>
            <a:blip r:embed="rId9"/>
            <a:stretch>
              <a:fillRect/>
            </a:stretch>
          </a:blipFill>
        </p:spPr>
        <p:txBody>
          <a:bodyPr/>
          <a:lstStyle/>
          <a:p>
            <a:endParaRPr lang="en-US"/>
          </a:p>
        </p:txBody>
      </p:sp>
      <p:pic>
        <p:nvPicPr>
          <p:cNvPr id="81" name="Picture 80"/>
          <p:cNvPicPr>
            <a:picLocks noChangeAspect="1"/>
          </p:cNvPicPr>
          <p:nvPr/>
        </p:nvPicPr>
        <p:blipFill rotWithShape="1">
          <a:blip r:embed="rId10">
            <a:extLst>
              <a:ext uri="{28A0092B-C50C-407E-A947-70E740481C1C}">
                <a14:useLocalDpi xmlns:a14="http://schemas.microsoft.com/office/drawing/2010/main" val="0"/>
              </a:ext>
            </a:extLst>
          </a:blip>
          <a:srcRect b="41435"/>
          <a:stretch/>
        </p:blipFill>
        <p:spPr>
          <a:xfrm>
            <a:off x="3966429" y="6360400"/>
            <a:ext cx="2472979" cy="144831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0000"/>
            </a:blip>
            <a:stretch>
              <a:fillRect l="-20312" r="-20312"/>
            </a:stretch>
          </a:blipFill>
        </p:spPr>
        <p:txBody>
          <a:bodyPr/>
          <a:lstStyle/>
          <a:p>
            <a:endParaRPr lang="en-US"/>
          </a:p>
        </p:txBody>
      </p:sp>
      <p:sp>
        <p:nvSpPr>
          <p:cNvPr id="3" name="TextBox 3"/>
          <p:cNvSpPr txBox="1"/>
          <p:nvPr/>
        </p:nvSpPr>
        <p:spPr>
          <a:xfrm>
            <a:off x="4186537" y="1784786"/>
            <a:ext cx="4957463" cy="738238"/>
          </a:xfrm>
          <a:prstGeom prst="rect">
            <a:avLst/>
          </a:prstGeom>
        </p:spPr>
        <p:txBody>
          <a:bodyPr lIns="0" tIns="0" rIns="0" bIns="0" rtlCol="0" anchor="t">
            <a:spAutoFit/>
          </a:bodyPr>
          <a:lstStyle/>
          <a:p>
            <a:pPr>
              <a:lnSpc>
                <a:spcPts val="6018"/>
              </a:lnSpc>
              <a:spcBef>
                <a:spcPct val="0"/>
              </a:spcBef>
            </a:pPr>
            <a:r>
              <a:rPr lang="en-US" sz="4298">
                <a:solidFill>
                  <a:srgbClr val="2E3191"/>
                </a:solidFill>
                <a:latin typeface="League Spartan"/>
              </a:rPr>
              <a:t>IDENTITY</a:t>
            </a:r>
          </a:p>
        </p:txBody>
      </p:sp>
      <p:sp>
        <p:nvSpPr>
          <p:cNvPr id="4" name="AutoShape 4"/>
          <p:cNvSpPr/>
          <p:nvPr/>
        </p:nvSpPr>
        <p:spPr>
          <a:xfrm>
            <a:off x="4187609" y="2542074"/>
            <a:ext cx="2618740" cy="0"/>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5" name="Group 5"/>
          <p:cNvGrpSpPr/>
          <p:nvPr/>
        </p:nvGrpSpPr>
        <p:grpSpPr>
          <a:xfrm>
            <a:off x="0" y="0"/>
            <a:ext cx="3086100" cy="10287000"/>
            <a:chOff x="0" y="0"/>
            <a:chExt cx="812800" cy="2709333"/>
          </a:xfrm>
        </p:grpSpPr>
        <p:sp>
          <p:nvSpPr>
            <p:cNvPr id="6" name="Freeform 6"/>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2E3190"/>
            </a:solidFill>
          </p:spPr>
          <p:txBody>
            <a:bodyPr/>
            <a:lstStyle/>
            <a:p>
              <a:endParaRPr lang="en-US"/>
            </a:p>
          </p:txBody>
        </p:sp>
        <p:sp>
          <p:nvSpPr>
            <p:cNvPr id="7" name="TextBox 7"/>
            <p:cNvSpPr txBox="1"/>
            <p:nvPr/>
          </p:nvSpPr>
          <p:spPr>
            <a:xfrm>
              <a:off x="0" y="-47625"/>
              <a:ext cx="812800" cy="2756958"/>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4187609" y="3974509"/>
            <a:ext cx="6127070" cy="1768315"/>
          </a:xfrm>
          <a:prstGeom prst="rect">
            <a:avLst/>
          </a:prstGeom>
        </p:spPr>
        <p:txBody>
          <a:bodyPr lIns="0" tIns="0" rIns="0" bIns="0" rtlCol="0" anchor="t">
            <a:spAutoFit/>
          </a:bodyPr>
          <a:lstStyle/>
          <a:p>
            <a:pPr>
              <a:lnSpc>
                <a:spcPts val="2808"/>
              </a:lnSpc>
              <a:spcBef>
                <a:spcPct val="0"/>
              </a:spcBef>
            </a:pPr>
            <a:r>
              <a:rPr lang="en-US" sz="2006" dirty="0">
                <a:solidFill>
                  <a:srgbClr val="000000"/>
                </a:solidFill>
                <a:latin typeface="Poppins Bold"/>
              </a:rPr>
              <a:t>Logo</a:t>
            </a:r>
            <a:r>
              <a:rPr lang="en-US" sz="2006" dirty="0">
                <a:solidFill>
                  <a:srgbClr val="000000"/>
                </a:solidFill>
                <a:latin typeface="Poppins"/>
              </a:rPr>
              <a:t>: The ARVIA logo is represented in blue, symbolizing trust, reliability, and professionalism. The logo consists of the brand name "ARVIA" in a distinctive font, creating a strong and memorable visual identity.</a:t>
            </a:r>
          </a:p>
        </p:txBody>
      </p:sp>
      <p:sp>
        <p:nvSpPr>
          <p:cNvPr id="9" name="TextBox 9"/>
          <p:cNvSpPr txBox="1"/>
          <p:nvPr/>
        </p:nvSpPr>
        <p:spPr>
          <a:xfrm>
            <a:off x="4186537" y="1166265"/>
            <a:ext cx="3255770" cy="628046"/>
          </a:xfrm>
          <a:prstGeom prst="rect">
            <a:avLst/>
          </a:prstGeom>
        </p:spPr>
        <p:txBody>
          <a:bodyPr lIns="0" tIns="0" rIns="0" bIns="0" rtlCol="0" anchor="t">
            <a:spAutoFit/>
          </a:bodyPr>
          <a:lstStyle/>
          <a:p>
            <a:pPr>
              <a:lnSpc>
                <a:spcPts val="5080"/>
              </a:lnSpc>
              <a:spcBef>
                <a:spcPct val="0"/>
              </a:spcBef>
            </a:pPr>
            <a:r>
              <a:rPr lang="en-US" sz="3629">
                <a:solidFill>
                  <a:srgbClr val="000000"/>
                </a:solidFill>
                <a:latin typeface="Lato Bold"/>
              </a:rPr>
              <a:t>BRAND</a:t>
            </a:r>
          </a:p>
        </p:txBody>
      </p:sp>
      <p:sp>
        <p:nvSpPr>
          <p:cNvPr id="10" name="TextBox 10"/>
          <p:cNvSpPr txBox="1"/>
          <p:nvPr/>
        </p:nvSpPr>
        <p:spPr>
          <a:xfrm>
            <a:off x="4186537" y="3062635"/>
            <a:ext cx="6348448" cy="711040"/>
          </a:xfrm>
          <a:prstGeom prst="rect">
            <a:avLst/>
          </a:prstGeom>
        </p:spPr>
        <p:txBody>
          <a:bodyPr lIns="0" tIns="0" rIns="0" bIns="0" rtlCol="0" anchor="t">
            <a:spAutoFit/>
          </a:bodyPr>
          <a:lstStyle/>
          <a:p>
            <a:pPr>
              <a:lnSpc>
                <a:spcPts val="2808"/>
              </a:lnSpc>
              <a:spcBef>
                <a:spcPct val="0"/>
              </a:spcBef>
            </a:pPr>
            <a:r>
              <a:rPr lang="en-US" sz="2006">
                <a:solidFill>
                  <a:srgbClr val="000000"/>
                </a:solidFill>
                <a:latin typeface="Poppins Bold"/>
              </a:rPr>
              <a:t>Name</a:t>
            </a:r>
            <a:r>
              <a:rPr lang="en-US" sz="2006">
                <a:solidFill>
                  <a:srgbClr val="000000"/>
                </a:solidFill>
                <a:latin typeface="Poppins"/>
              </a:rPr>
              <a:t>: ARVIA (Derived from the Latin word, meaning 'view beyond anything' or 'foresighted.'</a:t>
            </a:r>
          </a:p>
        </p:txBody>
      </p:sp>
      <p:sp>
        <p:nvSpPr>
          <p:cNvPr id="11" name="TextBox 11"/>
          <p:cNvSpPr txBox="1"/>
          <p:nvPr/>
        </p:nvSpPr>
        <p:spPr>
          <a:xfrm>
            <a:off x="4186537" y="6073680"/>
            <a:ext cx="11164262" cy="1063465"/>
          </a:xfrm>
          <a:prstGeom prst="rect">
            <a:avLst/>
          </a:prstGeom>
        </p:spPr>
        <p:txBody>
          <a:bodyPr lIns="0" tIns="0" rIns="0" bIns="0" rtlCol="0" anchor="t">
            <a:spAutoFit/>
          </a:bodyPr>
          <a:lstStyle/>
          <a:p>
            <a:pPr>
              <a:lnSpc>
                <a:spcPts val="2808"/>
              </a:lnSpc>
              <a:spcBef>
                <a:spcPct val="0"/>
              </a:spcBef>
            </a:pPr>
            <a:r>
              <a:rPr lang="en-US" sz="2006" dirty="0">
                <a:solidFill>
                  <a:srgbClr val="000000"/>
                </a:solidFill>
                <a:latin typeface="Poppins Bold"/>
              </a:rPr>
              <a:t>Tagline</a:t>
            </a:r>
            <a:r>
              <a:rPr lang="en-US" sz="2006" dirty="0">
                <a:solidFill>
                  <a:srgbClr val="000000"/>
                </a:solidFill>
                <a:latin typeface="Poppins"/>
              </a:rPr>
              <a:t>: "Innovating AV Excellence" - a commitment to advancing and enhancing Audio-Visual (AV) experiences through continuous innovation. It conveys a dedication to pushing the boundaries of excellence in AV technology, services, or solutions.</a:t>
            </a:r>
          </a:p>
        </p:txBody>
      </p:sp>
      <p:sp>
        <p:nvSpPr>
          <p:cNvPr id="12" name="Freeform 12"/>
          <p:cNvSpPr/>
          <p:nvPr/>
        </p:nvSpPr>
        <p:spPr>
          <a:xfrm>
            <a:off x="11259435" y="2624994"/>
            <a:ext cx="6083809" cy="2354307"/>
          </a:xfrm>
          <a:custGeom>
            <a:avLst/>
            <a:gdLst/>
            <a:ahLst/>
            <a:cxnLst/>
            <a:rect l="l" t="t" r="r" b="b"/>
            <a:pathLst>
              <a:path w="6083809" h="2354307">
                <a:moveTo>
                  <a:pt x="0" y="0"/>
                </a:moveTo>
                <a:lnTo>
                  <a:pt x="6083809" y="0"/>
                </a:lnTo>
                <a:lnTo>
                  <a:pt x="6083809" y="2354307"/>
                </a:lnTo>
                <a:lnTo>
                  <a:pt x="0" y="2354307"/>
                </a:lnTo>
                <a:lnTo>
                  <a:pt x="0" y="0"/>
                </a:lnTo>
                <a:close/>
              </a:path>
            </a:pathLst>
          </a:custGeom>
          <a:blipFill>
            <a:blip r:embed="rId3"/>
            <a:stretch>
              <a:fillRect/>
            </a:stretch>
          </a:blipFill>
        </p:spPr>
        <p:txBody>
          <a:bodyPr/>
          <a:lstStyle/>
          <a:p>
            <a:endParaRPr lang="en-US"/>
          </a:p>
        </p:txBody>
      </p:sp>
      <p:sp>
        <p:nvSpPr>
          <p:cNvPr id="13" name="TextBox 13"/>
          <p:cNvSpPr txBox="1"/>
          <p:nvPr/>
        </p:nvSpPr>
        <p:spPr>
          <a:xfrm>
            <a:off x="4186537" y="7419901"/>
            <a:ext cx="12335609" cy="1731243"/>
          </a:xfrm>
          <a:prstGeom prst="rect">
            <a:avLst/>
          </a:prstGeom>
        </p:spPr>
        <p:txBody>
          <a:bodyPr lIns="0" tIns="0" rIns="0" bIns="0" rtlCol="0" anchor="t">
            <a:spAutoFit/>
          </a:bodyPr>
          <a:lstStyle/>
          <a:p>
            <a:pPr>
              <a:lnSpc>
                <a:spcPts val="2668"/>
              </a:lnSpc>
              <a:spcBef>
                <a:spcPct val="0"/>
              </a:spcBef>
            </a:pPr>
            <a:r>
              <a:rPr lang="en-US" sz="1906" dirty="0">
                <a:solidFill>
                  <a:srgbClr val="000000"/>
                </a:solidFill>
                <a:latin typeface="Poppins Bold"/>
              </a:rPr>
              <a:t>Colors</a:t>
            </a:r>
            <a:r>
              <a:rPr lang="en-US" sz="1906" dirty="0">
                <a:solidFill>
                  <a:srgbClr val="000000"/>
                </a:solidFill>
                <a:latin typeface="Poppins"/>
              </a:rPr>
              <a:t>: Blue (as the primary brand color), and additional colors as needed for design and branding.</a:t>
            </a:r>
          </a:p>
          <a:p>
            <a:pPr>
              <a:lnSpc>
                <a:spcPts val="2668"/>
              </a:lnSpc>
              <a:spcBef>
                <a:spcPct val="0"/>
              </a:spcBef>
            </a:pPr>
            <a:r>
              <a:rPr lang="en-US" sz="1906" dirty="0">
                <a:solidFill>
                  <a:srgbClr val="000000"/>
                </a:solidFill>
                <a:latin typeface="Poppins"/>
              </a:rPr>
              <a:t>Color Code </a:t>
            </a:r>
            <a:br>
              <a:rPr lang="en-US" sz="1906" dirty="0">
                <a:solidFill>
                  <a:srgbClr val="000000"/>
                </a:solidFill>
                <a:latin typeface="Poppins"/>
              </a:rPr>
            </a:br>
            <a:r>
              <a:rPr lang="en-US" sz="1906" dirty="0">
                <a:solidFill>
                  <a:srgbClr val="000000"/>
                </a:solidFill>
                <a:latin typeface="Poppins"/>
              </a:rPr>
              <a:t>- red : #DF1F26</a:t>
            </a:r>
          </a:p>
          <a:p>
            <a:pPr>
              <a:lnSpc>
                <a:spcPts val="2668"/>
              </a:lnSpc>
              <a:spcBef>
                <a:spcPct val="0"/>
              </a:spcBef>
            </a:pPr>
            <a:r>
              <a:rPr lang="en-US" sz="1906" dirty="0">
                <a:solidFill>
                  <a:srgbClr val="000000"/>
                </a:solidFill>
                <a:latin typeface="Poppins"/>
              </a:rPr>
              <a:t>- dark blue : #181F34</a:t>
            </a:r>
          </a:p>
          <a:p>
            <a:pPr>
              <a:lnSpc>
                <a:spcPts val="2668"/>
              </a:lnSpc>
              <a:spcBef>
                <a:spcPct val="0"/>
              </a:spcBef>
            </a:pPr>
            <a:r>
              <a:rPr lang="en-US" sz="1906" dirty="0">
                <a:solidFill>
                  <a:srgbClr val="000000"/>
                </a:solidFill>
                <a:latin typeface="Poppins"/>
              </a:rPr>
              <a:t>- white : #ECF1FA</a:t>
            </a:r>
          </a:p>
        </p:txBody>
      </p:sp>
      <p:sp>
        <p:nvSpPr>
          <p:cNvPr id="14" name="Freeform 14"/>
          <p:cNvSpPr/>
          <p:nvPr/>
        </p:nvSpPr>
        <p:spPr>
          <a:xfrm>
            <a:off x="15895010" y="220205"/>
            <a:ext cx="2077348" cy="480098"/>
          </a:xfrm>
          <a:custGeom>
            <a:avLst/>
            <a:gdLst/>
            <a:ahLst/>
            <a:cxnLst/>
            <a:rect l="l" t="t" r="r" b="b"/>
            <a:pathLst>
              <a:path w="2077348" h="480098">
                <a:moveTo>
                  <a:pt x="0" y="0"/>
                </a:moveTo>
                <a:lnTo>
                  <a:pt x="2077349" y="0"/>
                </a:lnTo>
                <a:lnTo>
                  <a:pt x="2077349" y="480099"/>
                </a:lnTo>
                <a:lnTo>
                  <a:pt x="0" y="480099"/>
                </a:lnTo>
                <a:lnTo>
                  <a:pt x="0" y="0"/>
                </a:lnTo>
                <a:close/>
              </a:path>
            </a:pathLst>
          </a:custGeom>
          <a:blipFill>
            <a:blip r:embed="rId4"/>
            <a:stretch>
              <a:fillRect/>
            </a:stretch>
          </a:blipFill>
        </p:spPr>
        <p:txBody>
          <a:bodyPr/>
          <a:lstStyle/>
          <a:p>
            <a:endParaRPr lang="en-US"/>
          </a:p>
        </p:txBody>
      </p:sp>
      <p:sp>
        <p:nvSpPr>
          <p:cNvPr id="15" name="TextBox 15"/>
          <p:cNvSpPr txBox="1"/>
          <p:nvPr/>
        </p:nvSpPr>
        <p:spPr>
          <a:xfrm>
            <a:off x="13697591" y="9777402"/>
            <a:ext cx="4394839" cy="240030"/>
          </a:xfrm>
          <a:prstGeom prst="rect">
            <a:avLst/>
          </a:prstGeom>
        </p:spPr>
        <p:txBody>
          <a:bodyPr lIns="0" tIns="0" rIns="0" bIns="0" rtlCol="0" anchor="t">
            <a:spAutoFit/>
          </a:bodyPr>
          <a:lstStyle/>
          <a:p>
            <a:pPr algn="ctr">
              <a:lnSpc>
                <a:spcPts val="1620"/>
              </a:lnSpc>
            </a:pPr>
            <a:r>
              <a:rPr lang="en-US" sz="1800" spc="-36">
                <a:solidFill>
                  <a:srgbClr val="2E3191"/>
                </a:solidFill>
                <a:latin typeface="Poppins Bold"/>
              </a:rPr>
              <a:t>MOST TRUSTED BRAND</a:t>
            </a:r>
          </a:p>
        </p:txBody>
      </p:sp>
      <p:sp>
        <p:nvSpPr>
          <p:cNvPr id="16" name="Freeform 16"/>
          <p:cNvSpPr/>
          <p:nvPr/>
        </p:nvSpPr>
        <p:spPr>
          <a:xfrm>
            <a:off x="17259300" y="9258300"/>
            <a:ext cx="693636" cy="981054"/>
          </a:xfrm>
          <a:custGeom>
            <a:avLst/>
            <a:gdLst/>
            <a:ahLst/>
            <a:cxnLst/>
            <a:rect l="l" t="t" r="r" b="b"/>
            <a:pathLst>
              <a:path w="693636" h="981054">
                <a:moveTo>
                  <a:pt x="0" y="0"/>
                </a:moveTo>
                <a:lnTo>
                  <a:pt x="693636" y="0"/>
                </a:lnTo>
                <a:lnTo>
                  <a:pt x="693636" y="981054"/>
                </a:lnTo>
                <a:lnTo>
                  <a:pt x="0" y="981054"/>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0000"/>
            </a:blip>
            <a:stretch>
              <a:fillRect l="-20312" r="-20312"/>
            </a:stretch>
          </a:blipFill>
        </p:spPr>
        <p:txBody>
          <a:bodyPr/>
          <a:lstStyle/>
          <a:p>
            <a:endParaRPr lang="en-US"/>
          </a:p>
        </p:txBody>
      </p:sp>
      <p:sp>
        <p:nvSpPr>
          <p:cNvPr id="3" name="TextBox 3"/>
          <p:cNvSpPr txBox="1"/>
          <p:nvPr/>
        </p:nvSpPr>
        <p:spPr>
          <a:xfrm>
            <a:off x="4186537" y="1784786"/>
            <a:ext cx="7711534" cy="738238"/>
          </a:xfrm>
          <a:prstGeom prst="rect">
            <a:avLst/>
          </a:prstGeom>
        </p:spPr>
        <p:txBody>
          <a:bodyPr lIns="0" tIns="0" rIns="0" bIns="0" rtlCol="0" anchor="t">
            <a:spAutoFit/>
          </a:bodyPr>
          <a:lstStyle/>
          <a:p>
            <a:pPr>
              <a:lnSpc>
                <a:spcPts val="6018"/>
              </a:lnSpc>
              <a:spcBef>
                <a:spcPct val="0"/>
              </a:spcBef>
            </a:pPr>
            <a:r>
              <a:rPr lang="en-US" sz="4298">
                <a:solidFill>
                  <a:srgbClr val="2E3191"/>
                </a:solidFill>
                <a:latin typeface="League Spartan"/>
              </a:rPr>
              <a:t>REGISTERED IN MALAYSIA</a:t>
            </a:r>
          </a:p>
        </p:txBody>
      </p:sp>
      <p:sp>
        <p:nvSpPr>
          <p:cNvPr id="4" name="AutoShape 4"/>
          <p:cNvSpPr/>
          <p:nvPr/>
        </p:nvSpPr>
        <p:spPr>
          <a:xfrm>
            <a:off x="4187609" y="2542074"/>
            <a:ext cx="2618740" cy="0"/>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5" name="Group 5"/>
          <p:cNvGrpSpPr/>
          <p:nvPr/>
        </p:nvGrpSpPr>
        <p:grpSpPr>
          <a:xfrm>
            <a:off x="0" y="0"/>
            <a:ext cx="3086100" cy="10287000"/>
            <a:chOff x="0" y="0"/>
            <a:chExt cx="812800" cy="2709333"/>
          </a:xfrm>
        </p:grpSpPr>
        <p:sp>
          <p:nvSpPr>
            <p:cNvPr id="6" name="Freeform 6"/>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2E3190"/>
            </a:solidFill>
          </p:spPr>
          <p:txBody>
            <a:bodyPr/>
            <a:lstStyle/>
            <a:p>
              <a:endParaRPr lang="en-US"/>
            </a:p>
          </p:txBody>
        </p:sp>
        <p:sp>
          <p:nvSpPr>
            <p:cNvPr id="7" name="TextBox 7"/>
            <p:cNvSpPr txBox="1"/>
            <p:nvPr/>
          </p:nvSpPr>
          <p:spPr>
            <a:xfrm>
              <a:off x="0" y="-47625"/>
              <a:ext cx="812800" cy="275695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5895010" y="220205"/>
            <a:ext cx="2077348" cy="480098"/>
          </a:xfrm>
          <a:custGeom>
            <a:avLst/>
            <a:gdLst/>
            <a:ahLst/>
            <a:cxnLst/>
            <a:rect l="l" t="t" r="r" b="b"/>
            <a:pathLst>
              <a:path w="2077348" h="480098">
                <a:moveTo>
                  <a:pt x="0" y="0"/>
                </a:moveTo>
                <a:lnTo>
                  <a:pt x="2077349" y="0"/>
                </a:lnTo>
                <a:lnTo>
                  <a:pt x="2077349" y="480099"/>
                </a:lnTo>
                <a:lnTo>
                  <a:pt x="0" y="480099"/>
                </a:lnTo>
                <a:lnTo>
                  <a:pt x="0" y="0"/>
                </a:lnTo>
                <a:close/>
              </a:path>
            </a:pathLst>
          </a:custGeom>
          <a:blipFill>
            <a:blip r:embed="rId3"/>
            <a:stretch>
              <a:fillRect/>
            </a:stretch>
          </a:blipFill>
        </p:spPr>
        <p:txBody>
          <a:bodyPr/>
          <a:lstStyle/>
          <a:p>
            <a:endParaRPr lang="en-US"/>
          </a:p>
        </p:txBody>
      </p:sp>
      <p:sp>
        <p:nvSpPr>
          <p:cNvPr id="9" name="Freeform 9"/>
          <p:cNvSpPr/>
          <p:nvPr/>
        </p:nvSpPr>
        <p:spPr>
          <a:xfrm>
            <a:off x="12618973" y="2754309"/>
            <a:ext cx="4163505" cy="5369448"/>
          </a:xfrm>
          <a:custGeom>
            <a:avLst/>
            <a:gdLst/>
            <a:ahLst/>
            <a:cxnLst/>
            <a:rect l="l" t="t" r="r" b="b"/>
            <a:pathLst>
              <a:path w="4163505" h="5369448">
                <a:moveTo>
                  <a:pt x="0" y="0"/>
                </a:moveTo>
                <a:lnTo>
                  <a:pt x="4163505" y="0"/>
                </a:lnTo>
                <a:lnTo>
                  <a:pt x="4163505" y="5369449"/>
                </a:lnTo>
                <a:lnTo>
                  <a:pt x="0" y="5369449"/>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4186537" y="1166265"/>
            <a:ext cx="3255770" cy="628046"/>
          </a:xfrm>
          <a:prstGeom prst="rect">
            <a:avLst/>
          </a:prstGeom>
        </p:spPr>
        <p:txBody>
          <a:bodyPr lIns="0" tIns="0" rIns="0" bIns="0" rtlCol="0" anchor="t">
            <a:spAutoFit/>
          </a:bodyPr>
          <a:lstStyle/>
          <a:p>
            <a:pPr>
              <a:lnSpc>
                <a:spcPts val="5080"/>
              </a:lnSpc>
              <a:spcBef>
                <a:spcPct val="0"/>
              </a:spcBef>
            </a:pPr>
            <a:r>
              <a:rPr lang="en-US" sz="3629">
                <a:solidFill>
                  <a:srgbClr val="000000"/>
                </a:solidFill>
                <a:latin typeface="Lato Bold"/>
              </a:rPr>
              <a:t>BRAND</a:t>
            </a:r>
          </a:p>
        </p:txBody>
      </p:sp>
      <p:sp>
        <p:nvSpPr>
          <p:cNvPr id="11" name="TextBox 11"/>
          <p:cNvSpPr txBox="1"/>
          <p:nvPr/>
        </p:nvSpPr>
        <p:spPr>
          <a:xfrm>
            <a:off x="4187609" y="3294549"/>
            <a:ext cx="7711534" cy="5269630"/>
          </a:xfrm>
          <a:prstGeom prst="rect">
            <a:avLst/>
          </a:prstGeom>
        </p:spPr>
        <p:txBody>
          <a:bodyPr lIns="0" tIns="0" rIns="0" bIns="0" rtlCol="0" anchor="t">
            <a:spAutoFit/>
          </a:bodyPr>
          <a:lstStyle/>
          <a:p>
            <a:pPr>
              <a:lnSpc>
                <a:spcPts val="2900"/>
              </a:lnSpc>
            </a:pPr>
            <a:r>
              <a:rPr lang="en-US" sz="2637">
                <a:solidFill>
                  <a:srgbClr val="000000"/>
                </a:solidFill>
                <a:latin typeface="Poppins"/>
              </a:rPr>
              <a:t>Brand Registered in Malaysia</a:t>
            </a:r>
          </a:p>
          <a:p>
            <a:pPr>
              <a:lnSpc>
                <a:spcPts val="2900"/>
              </a:lnSpc>
            </a:pPr>
            <a:endParaRPr lang="en-US" sz="2637">
              <a:solidFill>
                <a:srgbClr val="000000"/>
              </a:solidFill>
              <a:latin typeface="Poppins"/>
            </a:endParaRPr>
          </a:p>
          <a:p>
            <a:pPr>
              <a:lnSpc>
                <a:spcPts val="2900"/>
              </a:lnSpc>
            </a:pPr>
            <a:r>
              <a:rPr lang="en-US" sz="2637">
                <a:solidFill>
                  <a:srgbClr val="000000"/>
                </a:solidFill>
                <a:latin typeface="Poppins"/>
              </a:rPr>
              <a:t>Trademark Usage:</a:t>
            </a:r>
          </a:p>
          <a:p>
            <a:pPr>
              <a:lnSpc>
                <a:spcPts val="3691"/>
              </a:lnSpc>
            </a:pPr>
            <a:endParaRPr lang="en-US" sz="2637">
              <a:solidFill>
                <a:srgbClr val="000000"/>
              </a:solidFill>
              <a:latin typeface="Poppins"/>
            </a:endParaRPr>
          </a:p>
          <a:p>
            <a:pPr marL="569346" lvl="1" indent="-284673">
              <a:lnSpc>
                <a:spcPts val="3691"/>
              </a:lnSpc>
              <a:buFont typeface="Arial"/>
              <a:buChar char="•"/>
            </a:pPr>
            <a:r>
              <a:rPr lang="en-US" sz="2637">
                <a:solidFill>
                  <a:srgbClr val="000000"/>
                </a:solidFill>
                <a:latin typeface="Poppins"/>
              </a:rPr>
              <a:t>The ARVIA brand is registered as a trademark in Malaysia. </a:t>
            </a:r>
          </a:p>
          <a:p>
            <a:pPr marL="569346" lvl="1" indent="-284673">
              <a:lnSpc>
                <a:spcPts val="3691"/>
              </a:lnSpc>
              <a:buFont typeface="Arial"/>
              <a:buChar char="•"/>
            </a:pPr>
            <a:r>
              <a:rPr lang="en-US" sz="2637">
                <a:solidFill>
                  <a:srgbClr val="000000"/>
                </a:solidFill>
                <a:latin typeface="Poppins"/>
              </a:rPr>
              <a:t>We always use the ® symbol next to the ARVIA logo to indicate its registered status in our presentation, report and corporate document</a:t>
            </a:r>
          </a:p>
          <a:p>
            <a:pPr>
              <a:lnSpc>
                <a:spcPts val="3691"/>
              </a:lnSpc>
            </a:pPr>
            <a:endParaRPr lang="en-US" sz="2637">
              <a:solidFill>
                <a:srgbClr val="000000"/>
              </a:solidFill>
              <a:latin typeface="Poppins"/>
            </a:endParaRPr>
          </a:p>
          <a:p>
            <a:pPr>
              <a:lnSpc>
                <a:spcPts val="3691"/>
              </a:lnSpc>
              <a:spcBef>
                <a:spcPct val="0"/>
              </a:spcBef>
            </a:pPr>
            <a:endParaRPr lang="en-US" sz="2637">
              <a:solidFill>
                <a:srgbClr val="000000"/>
              </a:solidFill>
              <a:latin typeface="Poppins"/>
            </a:endParaRPr>
          </a:p>
        </p:txBody>
      </p:sp>
      <p:sp>
        <p:nvSpPr>
          <p:cNvPr id="12" name="TextBox 12"/>
          <p:cNvSpPr txBox="1"/>
          <p:nvPr/>
        </p:nvSpPr>
        <p:spPr>
          <a:xfrm>
            <a:off x="13697591" y="9777402"/>
            <a:ext cx="4394839" cy="240030"/>
          </a:xfrm>
          <a:prstGeom prst="rect">
            <a:avLst/>
          </a:prstGeom>
        </p:spPr>
        <p:txBody>
          <a:bodyPr lIns="0" tIns="0" rIns="0" bIns="0" rtlCol="0" anchor="t">
            <a:spAutoFit/>
          </a:bodyPr>
          <a:lstStyle/>
          <a:p>
            <a:pPr algn="ctr">
              <a:lnSpc>
                <a:spcPts val="1620"/>
              </a:lnSpc>
            </a:pPr>
            <a:r>
              <a:rPr lang="en-US" sz="1800" spc="-36">
                <a:solidFill>
                  <a:srgbClr val="2E3191"/>
                </a:solidFill>
                <a:latin typeface="Poppins Bold"/>
              </a:rPr>
              <a:t>MOST TRUSTED BRAND</a:t>
            </a:r>
          </a:p>
        </p:txBody>
      </p:sp>
      <p:sp>
        <p:nvSpPr>
          <p:cNvPr id="13" name="Freeform 13"/>
          <p:cNvSpPr/>
          <p:nvPr/>
        </p:nvSpPr>
        <p:spPr>
          <a:xfrm>
            <a:off x="17259300" y="9258300"/>
            <a:ext cx="693636" cy="981054"/>
          </a:xfrm>
          <a:custGeom>
            <a:avLst/>
            <a:gdLst/>
            <a:ahLst/>
            <a:cxnLst/>
            <a:rect l="l" t="t" r="r" b="b"/>
            <a:pathLst>
              <a:path w="693636" h="981054">
                <a:moveTo>
                  <a:pt x="0" y="0"/>
                </a:moveTo>
                <a:lnTo>
                  <a:pt x="693636" y="0"/>
                </a:lnTo>
                <a:lnTo>
                  <a:pt x="693636" y="981054"/>
                </a:lnTo>
                <a:lnTo>
                  <a:pt x="0" y="981054"/>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0000"/>
            </a:blip>
            <a:stretch>
              <a:fillRect l="-20312" r="-20312"/>
            </a:stretch>
          </a:blipFill>
        </p:spPr>
        <p:txBody>
          <a:bodyPr/>
          <a:lstStyle/>
          <a:p>
            <a:endParaRPr lang="en-US"/>
          </a:p>
        </p:txBody>
      </p:sp>
      <p:sp>
        <p:nvSpPr>
          <p:cNvPr id="3" name="TextBox 3"/>
          <p:cNvSpPr txBox="1"/>
          <p:nvPr/>
        </p:nvSpPr>
        <p:spPr>
          <a:xfrm>
            <a:off x="1028003" y="654540"/>
            <a:ext cx="3255770" cy="628046"/>
          </a:xfrm>
          <a:prstGeom prst="rect">
            <a:avLst/>
          </a:prstGeom>
        </p:spPr>
        <p:txBody>
          <a:bodyPr lIns="0" tIns="0" rIns="0" bIns="0" rtlCol="0" anchor="t">
            <a:spAutoFit/>
          </a:bodyPr>
          <a:lstStyle/>
          <a:p>
            <a:pPr>
              <a:lnSpc>
                <a:spcPts val="5080"/>
              </a:lnSpc>
              <a:spcBef>
                <a:spcPct val="0"/>
              </a:spcBef>
            </a:pPr>
            <a:r>
              <a:rPr lang="en-US" sz="3629">
                <a:solidFill>
                  <a:srgbClr val="000000"/>
                </a:solidFill>
                <a:latin typeface="Lato Bold"/>
              </a:rPr>
              <a:t>BRAND</a:t>
            </a:r>
          </a:p>
        </p:txBody>
      </p:sp>
      <p:sp>
        <p:nvSpPr>
          <p:cNvPr id="4" name="TextBox 4"/>
          <p:cNvSpPr txBox="1"/>
          <p:nvPr/>
        </p:nvSpPr>
        <p:spPr>
          <a:xfrm>
            <a:off x="1028003" y="1274444"/>
            <a:ext cx="6544963" cy="738238"/>
          </a:xfrm>
          <a:prstGeom prst="rect">
            <a:avLst/>
          </a:prstGeom>
        </p:spPr>
        <p:txBody>
          <a:bodyPr lIns="0" tIns="0" rIns="0" bIns="0" rtlCol="0" anchor="t">
            <a:spAutoFit/>
          </a:bodyPr>
          <a:lstStyle/>
          <a:p>
            <a:pPr>
              <a:lnSpc>
                <a:spcPts val="6018"/>
              </a:lnSpc>
              <a:spcBef>
                <a:spcPct val="0"/>
              </a:spcBef>
            </a:pPr>
            <a:r>
              <a:rPr lang="en-US" sz="4298">
                <a:solidFill>
                  <a:srgbClr val="2E3191"/>
                </a:solidFill>
                <a:latin typeface="League Spartan"/>
              </a:rPr>
              <a:t>IMAGERY</a:t>
            </a:r>
          </a:p>
        </p:txBody>
      </p:sp>
      <p:sp>
        <p:nvSpPr>
          <p:cNvPr id="5" name="AutoShape 5"/>
          <p:cNvSpPr/>
          <p:nvPr/>
        </p:nvSpPr>
        <p:spPr>
          <a:xfrm>
            <a:off x="1028700" y="2031731"/>
            <a:ext cx="2618740" cy="0"/>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6" name="Group 6"/>
          <p:cNvGrpSpPr>
            <a:grpSpLocks noChangeAspect="1"/>
          </p:cNvGrpSpPr>
          <p:nvPr/>
        </p:nvGrpSpPr>
        <p:grpSpPr>
          <a:xfrm>
            <a:off x="12455228" y="2050781"/>
            <a:ext cx="5517131" cy="3103347"/>
            <a:chOff x="0" y="0"/>
            <a:chExt cx="11289030" cy="6350000"/>
          </a:xfrm>
        </p:grpSpPr>
        <p:sp>
          <p:nvSpPr>
            <p:cNvPr id="7" name="Freeform 7"/>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t="-9265" b="-9265"/>
              </a:stretch>
            </a:blipFill>
          </p:spPr>
          <p:txBody>
            <a:bodyPr/>
            <a:lstStyle/>
            <a:p>
              <a:endParaRPr lang="en-US"/>
            </a:p>
          </p:txBody>
        </p:sp>
      </p:grpSp>
      <p:sp>
        <p:nvSpPr>
          <p:cNvPr id="8" name="TextBox 8"/>
          <p:cNvSpPr txBox="1"/>
          <p:nvPr/>
        </p:nvSpPr>
        <p:spPr>
          <a:xfrm>
            <a:off x="1028700" y="2283428"/>
            <a:ext cx="10782406" cy="7244112"/>
          </a:xfrm>
          <a:prstGeom prst="rect">
            <a:avLst/>
          </a:prstGeom>
        </p:spPr>
        <p:txBody>
          <a:bodyPr lIns="0" tIns="0" rIns="0" bIns="0" rtlCol="0" anchor="t">
            <a:spAutoFit/>
          </a:bodyPr>
          <a:lstStyle/>
          <a:p>
            <a:pPr>
              <a:lnSpc>
                <a:spcPts val="2868"/>
              </a:lnSpc>
            </a:pPr>
            <a:r>
              <a:rPr lang="en-US" sz="2048">
                <a:solidFill>
                  <a:srgbClr val="000000"/>
                </a:solidFill>
                <a:latin typeface="Poppins"/>
              </a:rPr>
              <a:t>Consider creating a visual style that aligns with the brand's identity. Given that ARVIA is about innovation and foresight, imagery should reflect a sense of advancement and forward-thinking. Here's a sample imagery section:</a:t>
            </a:r>
          </a:p>
          <a:p>
            <a:pPr>
              <a:lnSpc>
                <a:spcPts val="2868"/>
              </a:lnSpc>
            </a:pPr>
            <a:endParaRPr lang="en-US" sz="2048">
              <a:solidFill>
                <a:srgbClr val="000000"/>
              </a:solidFill>
              <a:latin typeface="Poppins"/>
            </a:endParaRPr>
          </a:p>
          <a:p>
            <a:pPr marL="442321" lvl="1" indent="-221160">
              <a:lnSpc>
                <a:spcPts val="2868"/>
              </a:lnSpc>
              <a:buFont typeface="Arial"/>
              <a:buChar char="•"/>
            </a:pPr>
            <a:r>
              <a:rPr lang="en-US" sz="2048">
                <a:solidFill>
                  <a:srgbClr val="000000"/>
                </a:solidFill>
                <a:latin typeface="Poppins Bold"/>
              </a:rPr>
              <a:t>Photography Style:</a:t>
            </a:r>
          </a:p>
          <a:p>
            <a:pPr marL="884642" lvl="2" indent="-294881">
              <a:lnSpc>
                <a:spcPts val="2868"/>
              </a:lnSpc>
              <a:buFont typeface="Arial"/>
              <a:buChar char="⚬"/>
            </a:pPr>
            <a:r>
              <a:rPr lang="en-US" sz="2048">
                <a:solidFill>
                  <a:srgbClr val="000000"/>
                </a:solidFill>
                <a:latin typeface="Poppins"/>
              </a:rPr>
              <a:t>Use high-quality, professional images that convey a sense of modernity and innovation.</a:t>
            </a:r>
          </a:p>
          <a:p>
            <a:pPr marL="884642" lvl="2" indent="-294881">
              <a:lnSpc>
                <a:spcPts val="2868"/>
              </a:lnSpc>
              <a:buFont typeface="Arial"/>
              <a:buChar char="⚬"/>
            </a:pPr>
            <a:r>
              <a:rPr lang="en-US" sz="2048">
                <a:solidFill>
                  <a:srgbClr val="000000"/>
                </a:solidFill>
                <a:latin typeface="Poppins"/>
              </a:rPr>
              <a:t>Showcase diverse scenarios where ARVIA products are utilized, such as in corporate settings, education environments, and collaborative workspaces</a:t>
            </a:r>
          </a:p>
          <a:p>
            <a:pPr marL="442321" lvl="1" indent="-221160">
              <a:lnSpc>
                <a:spcPts val="2868"/>
              </a:lnSpc>
              <a:buFont typeface="Arial"/>
              <a:buChar char="•"/>
            </a:pPr>
            <a:r>
              <a:rPr lang="en-US" sz="2048">
                <a:solidFill>
                  <a:srgbClr val="000000"/>
                </a:solidFill>
                <a:latin typeface="Poppins Bold"/>
              </a:rPr>
              <a:t>Color Palette:</a:t>
            </a:r>
          </a:p>
          <a:p>
            <a:pPr marL="884642" lvl="2" indent="-294881">
              <a:lnSpc>
                <a:spcPts val="2868"/>
              </a:lnSpc>
              <a:buFont typeface="Arial"/>
              <a:buChar char="⚬"/>
            </a:pPr>
            <a:r>
              <a:rPr lang="en-US" sz="2048">
                <a:solidFill>
                  <a:srgbClr val="000000"/>
                </a:solidFill>
                <a:latin typeface="Poppins"/>
              </a:rPr>
              <a:t>Ensure that images align with the brand's color palette, emphasizing the primary blue and any additional colors specified in our brand manual</a:t>
            </a:r>
          </a:p>
          <a:p>
            <a:pPr marL="442321" lvl="1" indent="-221160">
              <a:lnSpc>
                <a:spcPts val="2868"/>
              </a:lnSpc>
              <a:buFont typeface="Arial"/>
              <a:buChar char="•"/>
            </a:pPr>
            <a:r>
              <a:rPr lang="en-US" sz="2048">
                <a:solidFill>
                  <a:srgbClr val="000000"/>
                </a:solidFill>
                <a:latin typeface="Poppins Bold"/>
              </a:rPr>
              <a:t>Iconography:</a:t>
            </a:r>
          </a:p>
          <a:p>
            <a:pPr marL="884642" lvl="2" indent="-294881">
              <a:lnSpc>
                <a:spcPts val="2868"/>
              </a:lnSpc>
              <a:buFont typeface="Arial"/>
              <a:buChar char="⚬"/>
            </a:pPr>
            <a:r>
              <a:rPr lang="en-US" sz="2048">
                <a:solidFill>
                  <a:srgbClr val="000000"/>
                </a:solidFill>
                <a:latin typeface="Poppins"/>
              </a:rPr>
              <a:t>Develop a set of icons that can be consistently used in presentations, marketing materials, and on the website. These icons should represent key features or benefits of ARVIA products</a:t>
            </a:r>
          </a:p>
          <a:p>
            <a:pPr marL="442321" lvl="1" indent="-221160">
              <a:lnSpc>
                <a:spcPts val="2868"/>
              </a:lnSpc>
              <a:buFont typeface="Arial"/>
              <a:buChar char="•"/>
            </a:pPr>
            <a:r>
              <a:rPr lang="en-US" sz="2048">
                <a:solidFill>
                  <a:srgbClr val="000000"/>
                </a:solidFill>
                <a:latin typeface="Poppins Bold"/>
              </a:rPr>
              <a:t>Consistency:</a:t>
            </a:r>
          </a:p>
          <a:p>
            <a:pPr marL="884642" lvl="2" indent="-294881">
              <a:lnSpc>
                <a:spcPts val="2868"/>
              </a:lnSpc>
              <a:buFont typeface="Arial"/>
              <a:buChar char="⚬"/>
            </a:pPr>
            <a:r>
              <a:rPr lang="en-US" sz="2048">
                <a:solidFill>
                  <a:srgbClr val="000000"/>
                </a:solidFill>
                <a:latin typeface="Poppins"/>
              </a:rPr>
              <a:t>Maintain a consistent visual style across all imagery, reinforcing the brand's professionalism and commitment to innovation</a:t>
            </a:r>
          </a:p>
          <a:p>
            <a:pPr>
              <a:lnSpc>
                <a:spcPts val="2868"/>
              </a:lnSpc>
              <a:spcBef>
                <a:spcPct val="0"/>
              </a:spcBef>
            </a:pPr>
            <a:endParaRPr lang="en-US" sz="2048">
              <a:solidFill>
                <a:srgbClr val="000000"/>
              </a:solidFill>
              <a:latin typeface="Poppins"/>
            </a:endParaRPr>
          </a:p>
        </p:txBody>
      </p:sp>
      <p:sp>
        <p:nvSpPr>
          <p:cNvPr id="9" name="Freeform 9"/>
          <p:cNvSpPr/>
          <p:nvPr/>
        </p:nvSpPr>
        <p:spPr>
          <a:xfrm>
            <a:off x="15895010" y="220205"/>
            <a:ext cx="2077348" cy="480098"/>
          </a:xfrm>
          <a:custGeom>
            <a:avLst/>
            <a:gdLst/>
            <a:ahLst/>
            <a:cxnLst/>
            <a:rect l="l" t="t" r="r" b="b"/>
            <a:pathLst>
              <a:path w="2077348" h="480098">
                <a:moveTo>
                  <a:pt x="0" y="0"/>
                </a:moveTo>
                <a:lnTo>
                  <a:pt x="2077349" y="0"/>
                </a:lnTo>
                <a:lnTo>
                  <a:pt x="2077349" y="480099"/>
                </a:lnTo>
                <a:lnTo>
                  <a:pt x="0" y="480099"/>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13697591" y="9777402"/>
            <a:ext cx="4394839" cy="240030"/>
          </a:xfrm>
          <a:prstGeom prst="rect">
            <a:avLst/>
          </a:prstGeom>
        </p:spPr>
        <p:txBody>
          <a:bodyPr lIns="0" tIns="0" rIns="0" bIns="0" rtlCol="0" anchor="t">
            <a:spAutoFit/>
          </a:bodyPr>
          <a:lstStyle/>
          <a:p>
            <a:pPr algn="ctr">
              <a:lnSpc>
                <a:spcPts val="1620"/>
              </a:lnSpc>
            </a:pPr>
            <a:r>
              <a:rPr lang="en-US" sz="1800" spc="-36">
                <a:solidFill>
                  <a:srgbClr val="2E3191"/>
                </a:solidFill>
                <a:latin typeface="Poppins Bold"/>
              </a:rPr>
              <a:t>MOST TRUSTED BRAND</a:t>
            </a:r>
          </a:p>
        </p:txBody>
      </p:sp>
      <p:sp>
        <p:nvSpPr>
          <p:cNvPr id="11" name="Freeform 11"/>
          <p:cNvSpPr/>
          <p:nvPr/>
        </p:nvSpPr>
        <p:spPr>
          <a:xfrm>
            <a:off x="17259300" y="9258300"/>
            <a:ext cx="693636" cy="981054"/>
          </a:xfrm>
          <a:custGeom>
            <a:avLst/>
            <a:gdLst/>
            <a:ahLst/>
            <a:cxnLst/>
            <a:rect l="l" t="t" r="r" b="b"/>
            <a:pathLst>
              <a:path w="693636" h="981054">
                <a:moveTo>
                  <a:pt x="0" y="0"/>
                </a:moveTo>
                <a:lnTo>
                  <a:pt x="693636" y="0"/>
                </a:lnTo>
                <a:lnTo>
                  <a:pt x="693636" y="981054"/>
                </a:lnTo>
                <a:lnTo>
                  <a:pt x="0" y="981054"/>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4027" y="1067453"/>
            <a:ext cx="4957463" cy="738238"/>
          </a:xfrm>
          <a:prstGeom prst="rect">
            <a:avLst/>
          </a:prstGeom>
        </p:spPr>
        <p:txBody>
          <a:bodyPr lIns="0" tIns="0" rIns="0" bIns="0" rtlCol="0" anchor="t">
            <a:spAutoFit/>
          </a:bodyPr>
          <a:lstStyle/>
          <a:p>
            <a:pPr>
              <a:lnSpc>
                <a:spcPts val="6018"/>
              </a:lnSpc>
              <a:spcBef>
                <a:spcPct val="0"/>
              </a:spcBef>
            </a:pPr>
            <a:r>
              <a:rPr lang="en-US" sz="4298">
                <a:solidFill>
                  <a:srgbClr val="2E3191"/>
                </a:solidFill>
                <a:latin typeface="League Spartan"/>
              </a:rPr>
              <a:t>STORY</a:t>
            </a:r>
          </a:p>
        </p:txBody>
      </p:sp>
      <p:sp>
        <p:nvSpPr>
          <p:cNvPr id="3" name="AutoShape 3"/>
          <p:cNvSpPr/>
          <p:nvPr/>
        </p:nvSpPr>
        <p:spPr>
          <a:xfrm>
            <a:off x="753552" y="1884718"/>
            <a:ext cx="2618740" cy="0"/>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4" name="Group 4"/>
          <p:cNvGrpSpPr/>
          <p:nvPr/>
        </p:nvGrpSpPr>
        <p:grpSpPr>
          <a:xfrm rot="5400000">
            <a:off x="6480175" y="-1520825"/>
            <a:ext cx="5327650" cy="18288000"/>
            <a:chOff x="0" y="0"/>
            <a:chExt cx="1403167" cy="4816593"/>
          </a:xfrm>
        </p:grpSpPr>
        <p:sp>
          <p:nvSpPr>
            <p:cNvPr id="5" name="Freeform 5"/>
            <p:cNvSpPr/>
            <p:nvPr/>
          </p:nvSpPr>
          <p:spPr>
            <a:xfrm>
              <a:off x="0" y="0"/>
              <a:ext cx="1403167" cy="4816592"/>
            </a:xfrm>
            <a:custGeom>
              <a:avLst/>
              <a:gdLst/>
              <a:ahLst/>
              <a:cxnLst/>
              <a:rect l="l" t="t" r="r" b="b"/>
              <a:pathLst>
                <a:path w="1403167" h="4816592">
                  <a:moveTo>
                    <a:pt x="0" y="0"/>
                  </a:moveTo>
                  <a:lnTo>
                    <a:pt x="1403167" y="0"/>
                  </a:lnTo>
                  <a:lnTo>
                    <a:pt x="1403167" y="4816592"/>
                  </a:lnTo>
                  <a:lnTo>
                    <a:pt x="0" y="4816592"/>
                  </a:lnTo>
                  <a:close/>
                </a:path>
              </a:pathLst>
            </a:custGeom>
            <a:solidFill>
              <a:srgbClr val="2E3191"/>
            </a:solidFill>
          </p:spPr>
          <p:txBody>
            <a:bodyPr/>
            <a:lstStyle/>
            <a:p>
              <a:endParaRPr lang="en-US"/>
            </a:p>
          </p:txBody>
        </p:sp>
        <p:sp>
          <p:nvSpPr>
            <p:cNvPr id="6" name="TextBox 6"/>
            <p:cNvSpPr txBox="1"/>
            <p:nvPr/>
          </p:nvSpPr>
          <p:spPr>
            <a:xfrm>
              <a:off x="0" y="-47625"/>
              <a:ext cx="1403167" cy="486421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744027" y="5241394"/>
            <a:ext cx="1049030" cy="1066481"/>
          </a:xfrm>
          <a:custGeom>
            <a:avLst/>
            <a:gdLst/>
            <a:ahLst/>
            <a:cxnLst/>
            <a:rect l="l" t="t" r="r" b="b"/>
            <a:pathLst>
              <a:path w="1049030" h="1066481">
                <a:moveTo>
                  <a:pt x="0" y="0"/>
                </a:moveTo>
                <a:lnTo>
                  <a:pt x="1049030" y="0"/>
                </a:lnTo>
                <a:lnTo>
                  <a:pt x="1049030" y="1066481"/>
                </a:lnTo>
                <a:lnTo>
                  <a:pt x="0" y="1066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6509072" y="5304894"/>
            <a:ext cx="742206" cy="1002981"/>
          </a:xfrm>
          <a:custGeom>
            <a:avLst/>
            <a:gdLst/>
            <a:ahLst/>
            <a:cxnLst/>
            <a:rect l="l" t="t" r="r" b="b"/>
            <a:pathLst>
              <a:path w="742206" h="1002981">
                <a:moveTo>
                  <a:pt x="0" y="0"/>
                </a:moveTo>
                <a:lnTo>
                  <a:pt x="742207" y="0"/>
                </a:lnTo>
                <a:lnTo>
                  <a:pt x="742207" y="1002981"/>
                </a:lnTo>
                <a:lnTo>
                  <a:pt x="0" y="10029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2203723" y="1028700"/>
            <a:ext cx="5482971" cy="8229600"/>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744027" y="465154"/>
            <a:ext cx="3255770" cy="628046"/>
          </a:xfrm>
          <a:prstGeom prst="rect">
            <a:avLst/>
          </a:prstGeom>
        </p:spPr>
        <p:txBody>
          <a:bodyPr lIns="0" tIns="0" rIns="0" bIns="0" rtlCol="0" anchor="t">
            <a:spAutoFit/>
          </a:bodyPr>
          <a:lstStyle/>
          <a:p>
            <a:pPr>
              <a:lnSpc>
                <a:spcPts val="5080"/>
              </a:lnSpc>
              <a:spcBef>
                <a:spcPct val="0"/>
              </a:spcBef>
            </a:pPr>
            <a:r>
              <a:rPr lang="en-US" sz="3629">
                <a:solidFill>
                  <a:srgbClr val="000000"/>
                </a:solidFill>
                <a:latin typeface="Lato Bold"/>
              </a:rPr>
              <a:t>BRAND </a:t>
            </a:r>
          </a:p>
        </p:txBody>
      </p:sp>
      <p:sp>
        <p:nvSpPr>
          <p:cNvPr id="11" name="TextBox 11"/>
          <p:cNvSpPr txBox="1"/>
          <p:nvPr/>
        </p:nvSpPr>
        <p:spPr>
          <a:xfrm>
            <a:off x="744027" y="2027593"/>
            <a:ext cx="10793476" cy="2344260"/>
          </a:xfrm>
          <a:prstGeom prst="rect">
            <a:avLst/>
          </a:prstGeom>
        </p:spPr>
        <p:txBody>
          <a:bodyPr lIns="0" tIns="0" rIns="0" bIns="0" rtlCol="0" anchor="t">
            <a:spAutoFit/>
          </a:bodyPr>
          <a:lstStyle/>
          <a:p>
            <a:pPr marL="476341" lvl="1" indent="-238171">
              <a:lnSpc>
                <a:spcPts val="3088"/>
              </a:lnSpc>
              <a:buFont typeface="Arial"/>
              <a:buChar char="•"/>
            </a:pPr>
            <a:r>
              <a:rPr lang="en-US" sz="2206">
                <a:solidFill>
                  <a:srgbClr val="000000"/>
                </a:solidFill>
                <a:latin typeface="Poppins"/>
              </a:rPr>
              <a:t>ARVIA, derived from the Latin word, means 'view beyond anything' or 'foresighted.' This name reflects our commitment to innovation and a forward-thinking approach in providing audio-visual solutions</a:t>
            </a:r>
          </a:p>
          <a:p>
            <a:pPr marL="476341" lvl="1" indent="-238171">
              <a:lnSpc>
                <a:spcPts val="3088"/>
              </a:lnSpc>
              <a:buFont typeface="Arial"/>
              <a:buChar char="•"/>
            </a:pPr>
            <a:r>
              <a:rPr lang="en-US" sz="2206">
                <a:solidFill>
                  <a:srgbClr val="000000"/>
                </a:solidFill>
                <a:latin typeface="Poppins"/>
              </a:rPr>
              <a:t>Our journey is marked by a dedication to delivering cutting-edge technology and exceptional service, ensuring our clients experience the future of communication and collaboration</a:t>
            </a:r>
          </a:p>
        </p:txBody>
      </p:sp>
      <p:sp>
        <p:nvSpPr>
          <p:cNvPr id="12" name="TextBox 12"/>
          <p:cNvSpPr txBox="1"/>
          <p:nvPr/>
        </p:nvSpPr>
        <p:spPr>
          <a:xfrm>
            <a:off x="744027" y="7380917"/>
            <a:ext cx="5526808" cy="2649828"/>
          </a:xfrm>
          <a:prstGeom prst="rect">
            <a:avLst/>
          </a:prstGeom>
        </p:spPr>
        <p:txBody>
          <a:bodyPr lIns="0" tIns="0" rIns="0" bIns="0" rtlCol="0" anchor="t">
            <a:spAutoFit/>
          </a:bodyPr>
          <a:lstStyle/>
          <a:p>
            <a:pPr>
              <a:lnSpc>
                <a:spcPts val="2565"/>
              </a:lnSpc>
              <a:spcBef>
                <a:spcPct val="0"/>
              </a:spcBef>
            </a:pPr>
            <a:r>
              <a:rPr lang="en-US" sz="1832" dirty="0">
                <a:solidFill>
                  <a:srgbClr val="FFFFFF"/>
                </a:solidFill>
                <a:latin typeface="Poppins"/>
              </a:rPr>
              <a:t>At ARVIA, our promise is to consistently exceed your expectations with innovative audio-visual solutions. Drawing inspiration from our name, meaning 'view beyond anything' or 'foresighted,' we are dedicated to delivering exceptional quality, technology, and customer service to enhance our communication and collaboration experiences</a:t>
            </a:r>
          </a:p>
        </p:txBody>
      </p:sp>
      <p:sp>
        <p:nvSpPr>
          <p:cNvPr id="13" name="TextBox 13"/>
          <p:cNvSpPr txBox="1"/>
          <p:nvPr/>
        </p:nvSpPr>
        <p:spPr>
          <a:xfrm>
            <a:off x="6509072" y="7371392"/>
            <a:ext cx="5237030" cy="2408357"/>
          </a:xfrm>
          <a:prstGeom prst="rect">
            <a:avLst/>
          </a:prstGeom>
        </p:spPr>
        <p:txBody>
          <a:bodyPr lIns="0" tIns="0" rIns="0" bIns="0" rtlCol="0" anchor="t">
            <a:spAutoFit/>
          </a:bodyPr>
          <a:lstStyle/>
          <a:p>
            <a:pPr>
              <a:lnSpc>
                <a:spcPts val="2705"/>
              </a:lnSpc>
              <a:spcBef>
                <a:spcPct val="0"/>
              </a:spcBef>
            </a:pPr>
            <a:r>
              <a:rPr lang="en-US" sz="1932">
                <a:solidFill>
                  <a:srgbClr val="FFFFFF"/>
                </a:solidFill>
                <a:latin typeface="Poppins"/>
              </a:rPr>
              <a:t>ARVIA positions itself as a trusted leader in the audio-visual industry, delivering innovative solutions that enhance communication and collaboration on a global scale. The brand name, derived from Latin, emphasizes a forward-thinking and visionary approach</a:t>
            </a:r>
          </a:p>
        </p:txBody>
      </p:sp>
      <p:sp>
        <p:nvSpPr>
          <p:cNvPr id="14" name="TextBox 14"/>
          <p:cNvSpPr txBox="1"/>
          <p:nvPr/>
        </p:nvSpPr>
        <p:spPr>
          <a:xfrm>
            <a:off x="744027" y="6565050"/>
            <a:ext cx="3907770" cy="539642"/>
          </a:xfrm>
          <a:prstGeom prst="rect">
            <a:avLst/>
          </a:prstGeom>
        </p:spPr>
        <p:txBody>
          <a:bodyPr lIns="0" tIns="0" rIns="0" bIns="0" rtlCol="0" anchor="t">
            <a:spAutoFit/>
          </a:bodyPr>
          <a:lstStyle/>
          <a:p>
            <a:pPr>
              <a:lnSpc>
                <a:spcPts val="4380"/>
              </a:lnSpc>
              <a:spcBef>
                <a:spcPct val="0"/>
              </a:spcBef>
            </a:pPr>
            <a:r>
              <a:rPr lang="en-US" sz="3129">
                <a:solidFill>
                  <a:srgbClr val="FFFFFF"/>
                </a:solidFill>
                <a:latin typeface="Lato Bold"/>
              </a:rPr>
              <a:t>BRAND PROMISE</a:t>
            </a:r>
          </a:p>
        </p:txBody>
      </p:sp>
      <p:sp>
        <p:nvSpPr>
          <p:cNvPr id="15" name="TextBox 15"/>
          <p:cNvSpPr txBox="1"/>
          <p:nvPr/>
        </p:nvSpPr>
        <p:spPr>
          <a:xfrm>
            <a:off x="6555508" y="6565050"/>
            <a:ext cx="4801252" cy="539642"/>
          </a:xfrm>
          <a:prstGeom prst="rect">
            <a:avLst/>
          </a:prstGeom>
        </p:spPr>
        <p:txBody>
          <a:bodyPr lIns="0" tIns="0" rIns="0" bIns="0" rtlCol="0" anchor="t">
            <a:spAutoFit/>
          </a:bodyPr>
          <a:lstStyle/>
          <a:p>
            <a:pPr>
              <a:lnSpc>
                <a:spcPts val="4380"/>
              </a:lnSpc>
              <a:spcBef>
                <a:spcPct val="0"/>
              </a:spcBef>
            </a:pPr>
            <a:r>
              <a:rPr lang="en-US" sz="3129">
                <a:solidFill>
                  <a:srgbClr val="FFFFFF"/>
                </a:solidFill>
                <a:latin typeface="Lato Bold"/>
              </a:rPr>
              <a:t>BRAND POSITIONING</a:t>
            </a:r>
          </a:p>
        </p:txBody>
      </p:sp>
      <p:sp>
        <p:nvSpPr>
          <p:cNvPr id="16" name="Freeform 16"/>
          <p:cNvSpPr/>
          <p:nvPr/>
        </p:nvSpPr>
        <p:spPr>
          <a:xfrm>
            <a:off x="15895010" y="220205"/>
            <a:ext cx="2077348" cy="480098"/>
          </a:xfrm>
          <a:custGeom>
            <a:avLst/>
            <a:gdLst/>
            <a:ahLst/>
            <a:cxnLst/>
            <a:rect l="l" t="t" r="r" b="b"/>
            <a:pathLst>
              <a:path w="2077348" h="480098">
                <a:moveTo>
                  <a:pt x="0" y="0"/>
                </a:moveTo>
                <a:lnTo>
                  <a:pt x="2077349" y="0"/>
                </a:lnTo>
                <a:lnTo>
                  <a:pt x="2077349" y="480099"/>
                </a:lnTo>
                <a:lnTo>
                  <a:pt x="0" y="480099"/>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0000"/>
            </a:blip>
            <a:stretch>
              <a:fillRect l="-20312" r="-20312"/>
            </a:stretch>
          </a:blipFill>
        </p:spPr>
        <p:txBody>
          <a:bodyPr/>
          <a:lstStyle/>
          <a:p>
            <a:endParaRPr lang="en-US"/>
          </a:p>
        </p:txBody>
      </p:sp>
      <p:grpSp>
        <p:nvGrpSpPr>
          <p:cNvPr id="3" name="Group 3"/>
          <p:cNvGrpSpPr/>
          <p:nvPr/>
        </p:nvGrpSpPr>
        <p:grpSpPr>
          <a:xfrm rot="5400000">
            <a:off x="8959850" y="-3933825"/>
            <a:ext cx="368300" cy="18288000"/>
            <a:chOff x="0" y="0"/>
            <a:chExt cx="97001" cy="4816593"/>
          </a:xfrm>
        </p:grpSpPr>
        <p:sp>
          <p:nvSpPr>
            <p:cNvPr id="4" name="Freeform 4"/>
            <p:cNvSpPr/>
            <p:nvPr/>
          </p:nvSpPr>
          <p:spPr>
            <a:xfrm>
              <a:off x="0" y="0"/>
              <a:ext cx="97001" cy="4816592"/>
            </a:xfrm>
            <a:custGeom>
              <a:avLst/>
              <a:gdLst/>
              <a:ahLst/>
              <a:cxnLst/>
              <a:rect l="l" t="t" r="r" b="b"/>
              <a:pathLst>
                <a:path w="97001" h="4816592">
                  <a:moveTo>
                    <a:pt x="0" y="0"/>
                  </a:moveTo>
                  <a:lnTo>
                    <a:pt x="97001" y="0"/>
                  </a:lnTo>
                  <a:lnTo>
                    <a:pt x="97001" y="4816592"/>
                  </a:lnTo>
                  <a:lnTo>
                    <a:pt x="0" y="4816592"/>
                  </a:lnTo>
                  <a:close/>
                </a:path>
              </a:pathLst>
            </a:custGeom>
            <a:solidFill>
              <a:srgbClr val="2E3191"/>
            </a:solidFill>
            <a:ln cap="sq">
              <a:noFill/>
              <a:prstDash val="solid"/>
              <a:miter/>
            </a:ln>
          </p:spPr>
          <p:txBody>
            <a:bodyPr/>
            <a:lstStyle/>
            <a:p>
              <a:endParaRPr lang="en-US"/>
            </a:p>
          </p:txBody>
        </p:sp>
        <p:sp>
          <p:nvSpPr>
            <p:cNvPr id="5" name="TextBox 5"/>
            <p:cNvSpPr txBox="1"/>
            <p:nvPr/>
          </p:nvSpPr>
          <p:spPr>
            <a:xfrm>
              <a:off x="0" y="-47625"/>
              <a:ext cx="97001" cy="4864218"/>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a:off x="1028700" y="1532673"/>
            <a:ext cx="2618740" cy="0"/>
          </a:xfrm>
          <a:prstGeom prst="line">
            <a:avLst/>
          </a:prstGeom>
          <a:ln w="38100" cap="flat">
            <a:solidFill>
              <a:srgbClr val="000000"/>
            </a:solidFill>
            <a:prstDash val="solid"/>
            <a:headEnd type="none" w="sm" len="sm"/>
            <a:tailEnd type="none" w="sm" len="sm"/>
          </a:ln>
        </p:spPr>
        <p:txBody>
          <a:bodyPr/>
          <a:lstStyle/>
          <a:p>
            <a:endParaRPr lang="en-US"/>
          </a:p>
        </p:txBody>
      </p:sp>
      <p:sp>
        <p:nvSpPr>
          <p:cNvPr id="7" name="Freeform 7"/>
          <p:cNvSpPr/>
          <p:nvPr/>
        </p:nvSpPr>
        <p:spPr>
          <a:xfrm>
            <a:off x="10651469" y="5654548"/>
            <a:ext cx="6958213" cy="4225157"/>
          </a:xfrm>
          <a:custGeom>
            <a:avLst/>
            <a:gdLst/>
            <a:ahLst/>
            <a:cxnLst/>
            <a:rect l="l" t="t" r="r" b="b"/>
            <a:pathLst>
              <a:path w="6958213" h="4225157">
                <a:moveTo>
                  <a:pt x="0" y="0"/>
                </a:moveTo>
                <a:lnTo>
                  <a:pt x="6958214" y="0"/>
                </a:lnTo>
                <a:lnTo>
                  <a:pt x="6958214" y="4225157"/>
                </a:lnTo>
                <a:lnTo>
                  <a:pt x="0" y="4225157"/>
                </a:lnTo>
                <a:lnTo>
                  <a:pt x="0" y="0"/>
                </a:lnTo>
                <a:close/>
              </a:path>
            </a:pathLst>
          </a:custGeom>
          <a:blipFill>
            <a:blip r:embed="rId3"/>
            <a:stretch>
              <a:fillRect/>
            </a:stretch>
          </a:blipFill>
        </p:spPr>
        <p:txBody>
          <a:bodyPr/>
          <a:lstStyle/>
          <a:p>
            <a:endParaRPr lang="en-US"/>
          </a:p>
        </p:txBody>
      </p:sp>
      <p:sp>
        <p:nvSpPr>
          <p:cNvPr id="8" name="Freeform 8"/>
          <p:cNvSpPr/>
          <p:nvPr/>
        </p:nvSpPr>
        <p:spPr>
          <a:xfrm>
            <a:off x="9375479" y="924112"/>
            <a:ext cx="8234204" cy="2137523"/>
          </a:xfrm>
          <a:custGeom>
            <a:avLst/>
            <a:gdLst/>
            <a:ahLst/>
            <a:cxnLst/>
            <a:rect l="l" t="t" r="r" b="b"/>
            <a:pathLst>
              <a:path w="8234204" h="2137523">
                <a:moveTo>
                  <a:pt x="0" y="0"/>
                </a:moveTo>
                <a:lnTo>
                  <a:pt x="8234204" y="0"/>
                </a:lnTo>
                <a:lnTo>
                  <a:pt x="8234204" y="2137524"/>
                </a:lnTo>
                <a:lnTo>
                  <a:pt x="0" y="2137524"/>
                </a:lnTo>
                <a:lnTo>
                  <a:pt x="0" y="0"/>
                </a:lnTo>
                <a:close/>
              </a:path>
            </a:pathLst>
          </a:custGeom>
          <a:blipFill>
            <a:blip r:embed="rId4"/>
            <a:stretch>
              <a:fillRect/>
            </a:stretch>
          </a:blipFill>
        </p:spPr>
        <p:txBody>
          <a:bodyPr/>
          <a:lstStyle/>
          <a:p>
            <a:endParaRPr lang="en-US"/>
          </a:p>
        </p:txBody>
      </p:sp>
      <p:sp>
        <p:nvSpPr>
          <p:cNvPr id="9" name="TextBox 9"/>
          <p:cNvSpPr txBox="1"/>
          <p:nvPr/>
        </p:nvSpPr>
        <p:spPr>
          <a:xfrm>
            <a:off x="1029792" y="716311"/>
            <a:ext cx="6696130" cy="673487"/>
          </a:xfrm>
          <a:prstGeom prst="rect">
            <a:avLst/>
          </a:prstGeom>
        </p:spPr>
        <p:txBody>
          <a:bodyPr lIns="0" tIns="0" rIns="0" bIns="0" rtlCol="0" anchor="t">
            <a:spAutoFit/>
          </a:bodyPr>
          <a:lstStyle/>
          <a:p>
            <a:pPr>
              <a:lnSpc>
                <a:spcPts val="5330"/>
              </a:lnSpc>
            </a:pPr>
            <a:r>
              <a:rPr lang="en-US" sz="4298">
                <a:solidFill>
                  <a:srgbClr val="2E3191"/>
                </a:solidFill>
                <a:latin typeface="League Spartan"/>
              </a:rPr>
              <a:t>CORPORATE IDENTITY</a:t>
            </a:r>
          </a:p>
        </p:txBody>
      </p:sp>
      <p:sp>
        <p:nvSpPr>
          <p:cNvPr id="10" name="TextBox 10"/>
          <p:cNvSpPr txBox="1"/>
          <p:nvPr/>
        </p:nvSpPr>
        <p:spPr>
          <a:xfrm>
            <a:off x="1028700" y="1857692"/>
            <a:ext cx="7807262" cy="2923377"/>
          </a:xfrm>
          <a:prstGeom prst="rect">
            <a:avLst/>
          </a:prstGeom>
        </p:spPr>
        <p:txBody>
          <a:bodyPr lIns="0" tIns="0" rIns="0" bIns="0" rtlCol="0" anchor="t">
            <a:spAutoFit/>
          </a:bodyPr>
          <a:lstStyle/>
          <a:p>
            <a:pPr>
              <a:lnSpc>
                <a:spcPts val="2991"/>
              </a:lnSpc>
            </a:pPr>
            <a:r>
              <a:rPr lang="en-US" sz="3148">
                <a:solidFill>
                  <a:srgbClr val="000000"/>
                </a:solidFill>
                <a:latin typeface="Poppins Bold"/>
              </a:rPr>
              <a:t>Letterheads:</a:t>
            </a:r>
          </a:p>
          <a:p>
            <a:pPr>
              <a:lnSpc>
                <a:spcPts val="3466"/>
              </a:lnSpc>
            </a:pPr>
            <a:endParaRPr lang="en-US" sz="3148">
              <a:solidFill>
                <a:srgbClr val="000000"/>
              </a:solidFill>
              <a:latin typeface="Poppins Bold"/>
            </a:endParaRPr>
          </a:p>
          <a:p>
            <a:pPr>
              <a:lnSpc>
                <a:spcPts val="2421"/>
              </a:lnSpc>
            </a:pPr>
            <a:r>
              <a:rPr lang="en-US" sz="2548">
                <a:solidFill>
                  <a:srgbClr val="000000"/>
                </a:solidFill>
                <a:latin typeface="Poppins Bold"/>
              </a:rPr>
              <a:t>Logo Placement:</a:t>
            </a:r>
          </a:p>
          <a:p>
            <a:pPr>
              <a:lnSpc>
                <a:spcPts val="3148"/>
              </a:lnSpc>
            </a:pPr>
            <a:endParaRPr lang="en-US" sz="2548">
              <a:solidFill>
                <a:srgbClr val="000000"/>
              </a:solidFill>
              <a:latin typeface="Poppins Bold"/>
            </a:endParaRPr>
          </a:p>
          <a:p>
            <a:pPr marL="463910" lvl="1" indent="-231955">
              <a:lnSpc>
                <a:spcPts val="3008"/>
              </a:lnSpc>
              <a:buFont typeface="Arial"/>
              <a:buChar char="•"/>
            </a:pPr>
            <a:r>
              <a:rPr lang="en-US" sz="2148">
                <a:solidFill>
                  <a:srgbClr val="000000"/>
                </a:solidFill>
                <a:latin typeface="Poppins"/>
              </a:rPr>
              <a:t>The ARVIA logo should be prominently placed at the top or bottom of the letterhead, maintaining a clear margin from the edges</a:t>
            </a:r>
          </a:p>
          <a:p>
            <a:pPr>
              <a:lnSpc>
                <a:spcPts val="2448"/>
              </a:lnSpc>
              <a:spcBef>
                <a:spcPct val="0"/>
              </a:spcBef>
            </a:pPr>
            <a:endParaRPr lang="en-US" sz="2148">
              <a:solidFill>
                <a:srgbClr val="000000"/>
              </a:solidFill>
              <a:latin typeface="Poppins"/>
            </a:endParaRPr>
          </a:p>
        </p:txBody>
      </p:sp>
      <p:sp>
        <p:nvSpPr>
          <p:cNvPr id="11" name="TextBox 11"/>
          <p:cNvSpPr txBox="1"/>
          <p:nvPr/>
        </p:nvSpPr>
        <p:spPr>
          <a:xfrm>
            <a:off x="1029792" y="5851525"/>
            <a:ext cx="7807262" cy="2947953"/>
          </a:xfrm>
          <a:prstGeom prst="rect">
            <a:avLst/>
          </a:prstGeom>
        </p:spPr>
        <p:txBody>
          <a:bodyPr lIns="0" tIns="0" rIns="0" bIns="0" rtlCol="0" anchor="t">
            <a:spAutoFit/>
          </a:bodyPr>
          <a:lstStyle/>
          <a:p>
            <a:pPr>
              <a:lnSpc>
                <a:spcPts val="3054"/>
              </a:lnSpc>
            </a:pPr>
            <a:r>
              <a:rPr lang="en-US" sz="3148">
                <a:solidFill>
                  <a:srgbClr val="000000"/>
                </a:solidFill>
                <a:latin typeface="Poppins Bold"/>
              </a:rPr>
              <a:t>Email Signatures:</a:t>
            </a:r>
          </a:p>
          <a:p>
            <a:pPr>
              <a:lnSpc>
                <a:spcPts val="3539"/>
              </a:lnSpc>
            </a:pPr>
            <a:endParaRPr lang="en-US" sz="3148">
              <a:solidFill>
                <a:srgbClr val="000000"/>
              </a:solidFill>
              <a:latin typeface="Poppins Bold"/>
            </a:endParaRPr>
          </a:p>
          <a:p>
            <a:pPr>
              <a:lnSpc>
                <a:spcPts val="2472"/>
              </a:lnSpc>
            </a:pPr>
            <a:r>
              <a:rPr lang="en-US" sz="2548">
                <a:solidFill>
                  <a:srgbClr val="000000"/>
                </a:solidFill>
                <a:latin typeface="Poppins Bold"/>
              </a:rPr>
              <a:t>Basic elements:</a:t>
            </a:r>
          </a:p>
          <a:p>
            <a:pPr>
              <a:lnSpc>
                <a:spcPts val="3148"/>
              </a:lnSpc>
            </a:pPr>
            <a:endParaRPr lang="en-US" sz="2548">
              <a:solidFill>
                <a:srgbClr val="000000"/>
              </a:solidFill>
              <a:latin typeface="Poppins Bold"/>
            </a:endParaRPr>
          </a:p>
          <a:p>
            <a:pPr marL="463910" lvl="1" indent="-231955">
              <a:lnSpc>
                <a:spcPts val="3008"/>
              </a:lnSpc>
              <a:buFont typeface="Arial"/>
              <a:buChar char="•"/>
            </a:pPr>
            <a:r>
              <a:rPr lang="en-US" sz="2148">
                <a:solidFill>
                  <a:srgbClr val="000000"/>
                </a:solidFill>
                <a:latin typeface="Poppins"/>
              </a:rPr>
              <a:t>Include the ARVIA logo</a:t>
            </a:r>
          </a:p>
          <a:p>
            <a:pPr marL="463910" lvl="1" indent="-231955">
              <a:lnSpc>
                <a:spcPts val="3008"/>
              </a:lnSpc>
              <a:buFont typeface="Arial"/>
              <a:buChar char="•"/>
            </a:pPr>
            <a:r>
              <a:rPr lang="en-US" sz="2148">
                <a:solidFill>
                  <a:srgbClr val="000000"/>
                </a:solidFill>
                <a:latin typeface="Poppins"/>
              </a:rPr>
              <a:t>Full name, job title, and contact information (phone number, email, and office address)</a:t>
            </a:r>
          </a:p>
          <a:p>
            <a:pPr>
              <a:lnSpc>
                <a:spcPts val="2448"/>
              </a:lnSpc>
              <a:spcBef>
                <a:spcPct val="0"/>
              </a:spcBef>
            </a:pPr>
            <a:endParaRPr lang="en-US" sz="2148">
              <a:solidFill>
                <a:srgbClr val="000000"/>
              </a:solidFill>
              <a:latin typeface="Poppins"/>
            </a:endParaRPr>
          </a:p>
        </p:txBody>
      </p:sp>
      <p:sp>
        <p:nvSpPr>
          <p:cNvPr id="12" name="TextBox 12"/>
          <p:cNvSpPr txBox="1"/>
          <p:nvPr/>
        </p:nvSpPr>
        <p:spPr>
          <a:xfrm>
            <a:off x="141742" y="9707077"/>
            <a:ext cx="4394839" cy="240030"/>
          </a:xfrm>
          <a:prstGeom prst="rect">
            <a:avLst/>
          </a:prstGeom>
        </p:spPr>
        <p:txBody>
          <a:bodyPr lIns="0" tIns="0" rIns="0" bIns="0" rtlCol="0" anchor="t">
            <a:spAutoFit/>
          </a:bodyPr>
          <a:lstStyle/>
          <a:p>
            <a:pPr algn="ctr">
              <a:lnSpc>
                <a:spcPts val="1620"/>
              </a:lnSpc>
            </a:pPr>
            <a:r>
              <a:rPr lang="en-US" sz="1800" spc="-36">
                <a:solidFill>
                  <a:srgbClr val="2E3191"/>
                </a:solidFill>
                <a:latin typeface="Poppins Bold"/>
              </a:rPr>
              <a:t>MOST TRUSTED BRAND</a:t>
            </a:r>
          </a:p>
        </p:txBody>
      </p:sp>
      <p:sp>
        <p:nvSpPr>
          <p:cNvPr id="13" name="Freeform 13"/>
          <p:cNvSpPr/>
          <p:nvPr/>
        </p:nvSpPr>
        <p:spPr>
          <a:xfrm>
            <a:off x="253145" y="9187975"/>
            <a:ext cx="693636" cy="981054"/>
          </a:xfrm>
          <a:custGeom>
            <a:avLst/>
            <a:gdLst/>
            <a:ahLst/>
            <a:cxnLst/>
            <a:rect l="l" t="t" r="r" b="b"/>
            <a:pathLst>
              <a:path w="693636" h="981054">
                <a:moveTo>
                  <a:pt x="0" y="0"/>
                </a:moveTo>
                <a:lnTo>
                  <a:pt x="693636" y="0"/>
                </a:lnTo>
                <a:lnTo>
                  <a:pt x="693636" y="981054"/>
                </a:lnTo>
                <a:lnTo>
                  <a:pt x="0" y="981054"/>
                </a:lnTo>
                <a:lnTo>
                  <a:pt x="0" y="0"/>
                </a:lnTo>
                <a:close/>
              </a:path>
            </a:pathLst>
          </a:custGeom>
          <a:blipFill>
            <a:blip r:embed="rId5"/>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TotalTime>
  <Words>1011</Words>
  <Application>Microsoft Office PowerPoint</Application>
  <PresentationFormat>Custom</PresentationFormat>
  <Paragraphs>126</Paragraphs>
  <Slides>14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League Spartan</vt:lpstr>
      <vt:lpstr>Lato Bold</vt:lpstr>
      <vt:lpstr>Prompt Bold</vt:lpstr>
      <vt:lpstr>Calibri</vt:lpstr>
      <vt:lpstr>Arial</vt:lpstr>
      <vt:lpstr>Prompt Light</vt:lpstr>
      <vt:lpstr>ITC Benguiat</vt:lpstr>
      <vt:lpstr>Canva Sans</vt:lpstr>
      <vt:lpstr>Poppins Bold</vt:lpstr>
      <vt:lpstr>Poppins</vt:lpstr>
      <vt:lpstr>Prompt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Purple &amp;  white business profile presentation</dc:title>
  <dc:creator>Admin</dc:creator>
  <cp:lastModifiedBy>Israk Solutions</cp:lastModifiedBy>
  <cp:revision>13</cp:revision>
  <dcterms:created xsi:type="dcterms:W3CDTF">2006-08-16T00:00:00Z</dcterms:created>
  <dcterms:modified xsi:type="dcterms:W3CDTF">2023-11-22T04:43:43Z</dcterms:modified>
  <dc:identifier>DAFzuiIEYOI</dc:identifier>
</cp:coreProperties>
</file>